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8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0"/>
  </p:normalViewPr>
  <p:slideViewPr>
    <p:cSldViewPr snapToGrid="0">
      <p:cViewPr varScale="1">
        <p:scale>
          <a:sx n="102" d="100"/>
          <a:sy n="102" d="100"/>
        </p:scale>
        <p:origin x="95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908EDF-7E84-A34B-B87D-BA3AE112DFEC}" type="doc">
      <dgm:prSet loTypeId="urn:microsoft.com/office/officeart/2005/8/layout/hProcess9" loCatId="" qsTypeId="urn:microsoft.com/office/officeart/2005/8/quickstyle/simple1" qsCatId="simple" csTypeId="urn:microsoft.com/office/officeart/2005/8/colors/accent1_2" csCatId="accent1" phldr="1"/>
      <dgm:spPr/>
    </dgm:pt>
    <dgm:pt modelId="{39FA00EE-50C5-8142-B6E5-F1CE77C0BA29}">
      <dgm:prSet phldrT="[Text]" custT="1"/>
      <dgm:spPr/>
      <dgm:t>
        <a:bodyPr/>
        <a:lstStyle/>
        <a:p>
          <a:pPr rtl="1"/>
          <a:r>
            <a:rPr lang="ar-SA" sz="2400" dirty="0"/>
            <a:t>الحماية الاجتماعية غير القائمة علي الاشتراكات</a:t>
          </a:r>
          <a:endParaRPr lang="en-US" sz="2400" dirty="0"/>
        </a:p>
      </dgm:t>
    </dgm:pt>
    <dgm:pt modelId="{254539FB-58E2-8541-ACE4-F2DE96671C5F}" type="parTrans" cxnId="{848504A9-DD89-1042-82C0-A51E29A8C172}">
      <dgm:prSet/>
      <dgm:spPr/>
      <dgm:t>
        <a:bodyPr/>
        <a:lstStyle/>
        <a:p>
          <a:endParaRPr lang="en-US"/>
        </a:p>
      </dgm:t>
    </dgm:pt>
    <dgm:pt modelId="{41377DBA-4C3B-C54C-A35E-083450F19FFB}" type="sibTrans" cxnId="{848504A9-DD89-1042-82C0-A51E29A8C172}">
      <dgm:prSet/>
      <dgm:spPr/>
      <dgm:t>
        <a:bodyPr/>
        <a:lstStyle/>
        <a:p>
          <a:endParaRPr lang="en-US"/>
        </a:p>
      </dgm:t>
    </dgm:pt>
    <dgm:pt modelId="{FD5F5D2C-0811-584F-992D-F0B2E6AAF5F7}">
      <dgm:prSet phldrT="[Text]" custT="1"/>
      <dgm:spPr/>
      <dgm:t>
        <a:bodyPr/>
        <a:lstStyle/>
        <a:p>
          <a:pPr rtl="1"/>
          <a:r>
            <a:rPr lang="ar-SA" sz="2400" dirty="0"/>
            <a:t>برامج سوق العمل النشط</a:t>
          </a:r>
          <a:endParaRPr lang="en-US" sz="2400" dirty="0"/>
        </a:p>
      </dgm:t>
    </dgm:pt>
    <dgm:pt modelId="{C3A9F783-FB87-9A42-BAD2-A199606DC6B7}" type="parTrans" cxnId="{BB2A96A8-399A-CD43-AED6-60DBE6440613}">
      <dgm:prSet/>
      <dgm:spPr/>
      <dgm:t>
        <a:bodyPr/>
        <a:lstStyle/>
        <a:p>
          <a:endParaRPr lang="en-US"/>
        </a:p>
      </dgm:t>
    </dgm:pt>
    <dgm:pt modelId="{37AF7650-29DA-4449-87B3-FD218EE63BD0}" type="sibTrans" cxnId="{BB2A96A8-399A-CD43-AED6-60DBE6440613}">
      <dgm:prSet/>
      <dgm:spPr/>
      <dgm:t>
        <a:bodyPr/>
        <a:lstStyle/>
        <a:p>
          <a:endParaRPr lang="en-US"/>
        </a:p>
      </dgm:t>
    </dgm:pt>
    <dgm:pt modelId="{294D6349-2144-BC4B-8B8E-D13DB3FA9768}">
      <dgm:prSet phldrT="[Text]" custT="1"/>
      <dgm:spPr/>
      <dgm:t>
        <a:bodyPr/>
        <a:lstStyle/>
        <a:p>
          <a:pPr rtl="1"/>
          <a:r>
            <a:rPr lang="ar-SA" sz="2400" dirty="0"/>
            <a:t>الحماية الاجتماعية القائمة علي اشتراكات</a:t>
          </a:r>
          <a:endParaRPr lang="en-US" sz="2400" dirty="0"/>
        </a:p>
      </dgm:t>
    </dgm:pt>
    <dgm:pt modelId="{178E3DF5-CB0C-484A-B451-275D6FB11299}" type="parTrans" cxnId="{8B57B672-4514-9348-8CA5-6D0F7A8436AF}">
      <dgm:prSet/>
      <dgm:spPr/>
      <dgm:t>
        <a:bodyPr/>
        <a:lstStyle/>
        <a:p>
          <a:endParaRPr lang="en-US"/>
        </a:p>
      </dgm:t>
    </dgm:pt>
    <dgm:pt modelId="{EBC2AA1F-F707-4244-9E6D-7F978F2DF3FE}" type="sibTrans" cxnId="{8B57B672-4514-9348-8CA5-6D0F7A8436AF}">
      <dgm:prSet/>
      <dgm:spPr/>
      <dgm:t>
        <a:bodyPr/>
        <a:lstStyle/>
        <a:p>
          <a:endParaRPr lang="en-US"/>
        </a:p>
      </dgm:t>
    </dgm:pt>
    <dgm:pt modelId="{3FA8F3B9-6DA9-8149-90FE-6B0FCABB39D1}" type="pres">
      <dgm:prSet presAssocID="{2F908EDF-7E84-A34B-B87D-BA3AE112DFEC}" presName="CompostProcess" presStyleCnt="0">
        <dgm:presLayoutVars>
          <dgm:dir/>
          <dgm:resizeHandles val="exact"/>
        </dgm:presLayoutVars>
      </dgm:prSet>
      <dgm:spPr/>
    </dgm:pt>
    <dgm:pt modelId="{DD7CA5EF-C265-2C47-85DE-9789F89230E2}" type="pres">
      <dgm:prSet presAssocID="{2F908EDF-7E84-A34B-B87D-BA3AE112DFEC}" presName="arrow" presStyleLbl="bgShp" presStyleIdx="0" presStyleCnt="1" custScaleX="117647"/>
      <dgm:spPr/>
    </dgm:pt>
    <dgm:pt modelId="{7848E752-6B58-874A-8E6C-EEB4E0FC1A8A}" type="pres">
      <dgm:prSet presAssocID="{2F908EDF-7E84-A34B-B87D-BA3AE112DFEC}" presName="linearProcess" presStyleCnt="0"/>
      <dgm:spPr/>
    </dgm:pt>
    <dgm:pt modelId="{DE02DF4E-77C9-0348-B8B7-4803D88037CA}" type="pres">
      <dgm:prSet presAssocID="{39FA00EE-50C5-8142-B6E5-F1CE77C0BA29}" presName="textNode" presStyleLbl="node1" presStyleIdx="0" presStyleCnt="3">
        <dgm:presLayoutVars>
          <dgm:bulletEnabled val="1"/>
        </dgm:presLayoutVars>
      </dgm:prSet>
      <dgm:spPr/>
    </dgm:pt>
    <dgm:pt modelId="{905E86D1-15EE-CD47-B8A1-B296DCF9A45E}" type="pres">
      <dgm:prSet presAssocID="{41377DBA-4C3B-C54C-A35E-083450F19FFB}" presName="sibTrans" presStyleCnt="0"/>
      <dgm:spPr/>
    </dgm:pt>
    <dgm:pt modelId="{465A93D6-7281-C143-8F99-DC36E7212E58}" type="pres">
      <dgm:prSet presAssocID="{FD5F5D2C-0811-584F-992D-F0B2E6AAF5F7}" presName="textNode" presStyleLbl="node1" presStyleIdx="1" presStyleCnt="3">
        <dgm:presLayoutVars>
          <dgm:bulletEnabled val="1"/>
        </dgm:presLayoutVars>
      </dgm:prSet>
      <dgm:spPr/>
    </dgm:pt>
    <dgm:pt modelId="{C0DEE842-6571-C44B-BF66-2109EFC7D459}" type="pres">
      <dgm:prSet presAssocID="{37AF7650-29DA-4449-87B3-FD218EE63BD0}" presName="sibTrans" presStyleCnt="0"/>
      <dgm:spPr/>
    </dgm:pt>
    <dgm:pt modelId="{C7E0270B-C882-B041-A4B7-96C05AF8A5AD}" type="pres">
      <dgm:prSet presAssocID="{294D6349-2144-BC4B-8B8E-D13DB3FA9768}" presName="textNode" presStyleLbl="node1" presStyleIdx="2" presStyleCnt="3">
        <dgm:presLayoutVars>
          <dgm:bulletEnabled val="1"/>
        </dgm:presLayoutVars>
      </dgm:prSet>
      <dgm:spPr/>
    </dgm:pt>
  </dgm:ptLst>
  <dgm:cxnLst>
    <dgm:cxn modelId="{82B3323B-8850-D840-B4B4-740307698F06}" type="presOf" srcId="{FD5F5D2C-0811-584F-992D-F0B2E6AAF5F7}" destId="{465A93D6-7281-C143-8F99-DC36E7212E58}" srcOrd="0" destOrd="0" presId="urn:microsoft.com/office/officeart/2005/8/layout/hProcess9"/>
    <dgm:cxn modelId="{169DEC5E-F339-9243-95D2-7B1D49B1240C}" type="presOf" srcId="{39FA00EE-50C5-8142-B6E5-F1CE77C0BA29}" destId="{DE02DF4E-77C9-0348-B8B7-4803D88037CA}" srcOrd="0" destOrd="0" presId="urn:microsoft.com/office/officeart/2005/8/layout/hProcess9"/>
    <dgm:cxn modelId="{8B57B672-4514-9348-8CA5-6D0F7A8436AF}" srcId="{2F908EDF-7E84-A34B-B87D-BA3AE112DFEC}" destId="{294D6349-2144-BC4B-8B8E-D13DB3FA9768}" srcOrd="2" destOrd="0" parTransId="{178E3DF5-CB0C-484A-B451-275D6FB11299}" sibTransId="{EBC2AA1F-F707-4244-9E6D-7F978F2DF3FE}"/>
    <dgm:cxn modelId="{BBF63CA4-51B7-C746-BE75-B77A0864A1F1}" type="presOf" srcId="{2F908EDF-7E84-A34B-B87D-BA3AE112DFEC}" destId="{3FA8F3B9-6DA9-8149-90FE-6B0FCABB39D1}" srcOrd="0" destOrd="0" presId="urn:microsoft.com/office/officeart/2005/8/layout/hProcess9"/>
    <dgm:cxn modelId="{BB2A96A8-399A-CD43-AED6-60DBE6440613}" srcId="{2F908EDF-7E84-A34B-B87D-BA3AE112DFEC}" destId="{FD5F5D2C-0811-584F-992D-F0B2E6AAF5F7}" srcOrd="1" destOrd="0" parTransId="{C3A9F783-FB87-9A42-BAD2-A199606DC6B7}" sibTransId="{37AF7650-29DA-4449-87B3-FD218EE63BD0}"/>
    <dgm:cxn modelId="{848504A9-DD89-1042-82C0-A51E29A8C172}" srcId="{2F908EDF-7E84-A34B-B87D-BA3AE112DFEC}" destId="{39FA00EE-50C5-8142-B6E5-F1CE77C0BA29}" srcOrd="0" destOrd="0" parTransId="{254539FB-58E2-8541-ACE4-F2DE96671C5F}" sibTransId="{41377DBA-4C3B-C54C-A35E-083450F19FFB}"/>
    <dgm:cxn modelId="{DDD42ABC-0380-774C-AEFC-A5F8CBF71920}" type="presOf" srcId="{294D6349-2144-BC4B-8B8E-D13DB3FA9768}" destId="{C7E0270B-C882-B041-A4B7-96C05AF8A5AD}" srcOrd="0" destOrd="0" presId="urn:microsoft.com/office/officeart/2005/8/layout/hProcess9"/>
    <dgm:cxn modelId="{D4C82EB2-10F9-A44E-A98E-A2D80AE32552}" type="presParOf" srcId="{3FA8F3B9-6DA9-8149-90FE-6B0FCABB39D1}" destId="{DD7CA5EF-C265-2C47-85DE-9789F89230E2}" srcOrd="0" destOrd="0" presId="urn:microsoft.com/office/officeart/2005/8/layout/hProcess9"/>
    <dgm:cxn modelId="{0B500856-146E-4E49-977C-D618C2F2E699}" type="presParOf" srcId="{3FA8F3B9-6DA9-8149-90FE-6B0FCABB39D1}" destId="{7848E752-6B58-874A-8E6C-EEB4E0FC1A8A}" srcOrd="1" destOrd="0" presId="urn:microsoft.com/office/officeart/2005/8/layout/hProcess9"/>
    <dgm:cxn modelId="{9D017C83-B128-5046-881F-62E42056EA48}" type="presParOf" srcId="{7848E752-6B58-874A-8E6C-EEB4E0FC1A8A}" destId="{DE02DF4E-77C9-0348-B8B7-4803D88037CA}" srcOrd="0" destOrd="0" presId="urn:microsoft.com/office/officeart/2005/8/layout/hProcess9"/>
    <dgm:cxn modelId="{D651D5E6-7169-4F4F-98BD-149CF84ECBD6}" type="presParOf" srcId="{7848E752-6B58-874A-8E6C-EEB4E0FC1A8A}" destId="{905E86D1-15EE-CD47-B8A1-B296DCF9A45E}" srcOrd="1" destOrd="0" presId="urn:microsoft.com/office/officeart/2005/8/layout/hProcess9"/>
    <dgm:cxn modelId="{1C143659-A83C-6348-9CA5-48B09794DCAE}" type="presParOf" srcId="{7848E752-6B58-874A-8E6C-EEB4E0FC1A8A}" destId="{465A93D6-7281-C143-8F99-DC36E7212E58}" srcOrd="2" destOrd="0" presId="urn:microsoft.com/office/officeart/2005/8/layout/hProcess9"/>
    <dgm:cxn modelId="{B27E8DD1-9143-B740-8E70-456B21C1713F}" type="presParOf" srcId="{7848E752-6B58-874A-8E6C-EEB4E0FC1A8A}" destId="{C0DEE842-6571-C44B-BF66-2109EFC7D459}" srcOrd="3" destOrd="0" presId="urn:microsoft.com/office/officeart/2005/8/layout/hProcess9"/>
    <dgm:cxn modelId="{29114829-13EC-1248-A009-8CB05337ACD5}" type="presParOf" srcId="{7848E752-6B58-874A-8E6C-EEB4E0FC1A8A}" destId="{C7E0270B-C882-B041-A4B7-96C05AF8A5AD}"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87A735-1D16-AE43-95FC-89D765F5D1BF}" type="doc">
      <dgm:prSet loTypeId="urn:microsoft.com/office/officeart/2005/8/layout/matrix2" loCatId="" qsTypeId="urn:microsoft.com/office/officeart/2005/8/quickstyle/simple1" qsCatId="simple" csTypeId="urn:microsoft.com/office/officeart/2005/8/colors/accent1_2" csCatId="accent1" phldr="1"/>
      <dgm:spPr/>
      <dgm:t>
        <a:bodyPr/>
        <a:lstStyle/>
        <a:p>
          <a:endParaRPr lang="en-US"/>
        </a:p>
      </dgm:t>
    </dgm:pt>
    <dgm:pt modelId="{40700F11-E6AC-6940-8E0E-40DA24F5A07C}">
      <dgm:prSet phldrT="[Text]" custT="1"/>
      <dgm:spPr/>
      <dgm:t>
        <a:bodyPr/>
        <a:lstStyle/>
        <a:p>
          <a:pPr rtl="1"/>
          <a:r>
            <a:rPr lang="ar-SA" sz="1600" dirty="0"/>
            <a:t>الوظيفة الوقائية</a:t>
          </a:r>
          <a:endParaRPr lang="en-US" sz="1600" dirty="0"/>
        </a:p>
        <a:p>
          <a:pPr rtl="1"/>
          <a:r>
            <a:rPr lang="en-US" sz="1600" dirty="0"/>
            <a:t>(preventive)</a:t>
          </a:r>
        </a:p>
      </dgm:t>
    </dgm:pt>
    <dgm:pt modelId="{E91EB7D6-6B01-0F4E-8308-7AF01882165D}" type="parTrans" cxnId="{CA3C587B-BDAC-A34C-B8E1-BBE8BE794B31}">
      <dgm:prSet/>
      <dgm:spPr/>
      <dgm:t>
        <a:bodyPr/>
        <a:lstStyle/>
        <a:p>
          <a:endParaRPr lang="en-US"/>
        </a:p>
      </dgm:t>
    </dgm:pt>
    <dgm:pt modelId="{38B2FE18-FB4F-F049-AA3E-AC14476775BB}" type="sibTrans" cxnId="{CA3C587B-BDAC-A34C-B8E1-BBE8BE794B31}">
      <dgm:prSet/>
      <dgm:spPr/>
      <dgm:t>
        <a:bodyPr/>
        <a:lstStyle/>
        <a:p>
          <a:endParaRPr lang="en-US"/>
        </a:p>
      </dgm:t>
    </dgm:pt>
    <dgm:pt modelId="{438DE4D3-CF43-E943-B6F3-7AE7B42509E3}">
      <dgm:prSet phldrT="[Text]" custT="1"/>
      <dgm:spPr/>
      <dgm:t>
        <a:bodyPr/>
        <a:lstStyle/>
        <a:p>
          <a:endParaRPr lang="en-US"/>
        </a:p>
      </dgm:t>
    </dgm:pt>
    <dgm:pt modelId="{93060DDE-5FF1-9B4C-9D4B-0E618CEABA1D}" type="parTrans" cxnId="{AE271126-A224-BC45-83B3-48FDA22D93DC}">
      <dgm:prSet/>
      <dgm:spPr/>
      <dgm:t>
        <a:bodyPr/>
        <a:lstStyle/>
        <a:p>
          <a:endParaRPr lang="en-US"/>
        </a:p>
      </dgm:t>
    </dgm:pt>
    <dgm:pt modelId="{8FC8475D-78EC-F74B-BC8B-078EAA148665}" type="sibTrans" cxnId="{AE271126-A224-BC45-83B3-48FDA22D93DC}">
      <dgm:prSet/>
      <dgm:spPr/>
      <dgm:t>
        <a:bodyPr/>
        <a:lstStyle/>
        <a:p>
          <a:endParaRPr lang="en-US"/>
        </a:p>
      </dgm:t>
    </dgm:pt>
    <dgm:pt modelId="{53C960B4-76E7-E14D-AC40-6EF1FE3CDD5B}">
      <dgm:prSet phldrT="[Text]" phldr="1"/>
      <dgm:spPr/>
      <dgm:t>
        <a:bodyPr/>
        <a:lstStyle/>
        <a:p>
          <a:endParaRPr lang="en-US"/>
        </a:p>
      </dgm:t>
    </dgm:pt>
    <dgm:pt modelId="{431D6C30-04C8-E841-AAA9-A75495DE59FB}" type="parTrans" cxnId="{3540F2EE-ADD1-7343-962C-48FF31B88E19}">
      <dgm:prSet/>
      <dgm:spPr/>
      <dgm:t>
        <a:bodyPr/>
        <a:lstStyle/>
        <a:p>
          <a:endParaRPr lang="en-US"/>
        </a:p>
      </dgm:t>
    </dgm:pt>
    <dgm:pt modelId="{03016A0F-A0BE-8643-AB50-CA53F3829715}" type="sibTrans" cxnId="{3540F2EE-ADD1-7343-962C-48FF31B88E19}">
      <dgm:prSet/>
      <dgm:spPr/>
      <dgm:t>
        <a:bodyPr/>
        <a:lstStyle/>
        <a:p>
          <a:endParaRPr lang="en-US"/>
        </a:p>
      </dgm:t>
    </dgm:pt>
    <dgm:pt modelId="{64051E27-073E-C44E-A797-7D2996967BF0}">
      <dgm:prSet phldrT="[Text]" phldr="1"/>
      <dgm:spPr/>
      <dgm:t>
        <a:bodyPr/>
        <a:lstStyle/>
        <a:p>
          <a:endParaRPr lang="en-US"/>
        </a:p>
      </dgm:t>
    </dgm:pt>
    <dgm:pt modelId="{3B6466F7-780D-2147-A7A0-ABC956E51BC5}" type="parTrans" cxnId="{FCFBC5E5-AE49-2842-A4A9-FFD6FF6A051D}">
      <dgm:prSet/>
      <dgm:spPr/>
      <dgm:t>
        <a:bodyPr/>
        <a:lstStyle/>
        <a:p>
          <a:endParaRPr lang="en-US"/>
        </a:p>
      </dgm:t>
    </dgm:pt>
    <dgm:pt modelId="{4A98AE98-9641-FE47-BB7F-54E980319C01}" type="sibTrans" cxnId="{FCFBC5E5-AE49-2842-A4A9-FFD6FF6A051D}">
      <dgm:prSet/>
      <dgm:spPr/>
      <dgm:t>
        <a:bodyPr/>
        <a:lstStyle/>
        <a:p>
          <a:endParaRPr lang="en-US"/>
        </a:p>
      </dgm:t>
    </dgm:pt>
    <dgm:pt modelId="{C99DE9E0-34CE-E543-BD8B-0D75318F8CBA}">
      <dgm:prSet/>
      <dgm:spPr/>
      <dgm:t>
        <a:bodyPr/>
        <a:lstStyle/>
        <a:p>
          <a:pPr rtl="0"/>
          <a:endParaRPr lang="ar-SA" dirty="0">
            <a:solidFill>
              <a:srgbClr val="000000"/>
            </a:solidFill>
            <a:effectLst/>
            <a:latin typeface="Adelle Sans Devanagari" panose="02000503000000020004" pitchFamily="2" charset="-78"/>
            <a:ea typeface="Calibri" panose="020F0502020204030204" pitchFamily="34" charset="0"/>
          </a:endParaRPr>
        </a:p>
      </dgm:t>
    </dgm:pt>
    <dgm:pt modelId="{000700DF-15BE-5A4E-88A5-C88307D25C22}" type="parTrans" cxnId="{9EBBA89A-943B-8D4A-B772-1CFD1B829DB2}">
      <dgm:prSet/>
      <dgm:spPr/>
      <dgm:t>
        <a:bodyPr/>
        <a:lstStyle/>
        <a:p>
          <a:endParaRPr lang="en-US"/>
        </a:p>
      </dgm:t>
    </dgm:pt>
    <dgm:pt modelId="{96FF4A6B-9B84-3E41-8B26-1DD41B484C4A}" type="sibTrans" cxnId="{9EBBA89A-943B-8D4A-B772-1CFD1B829DB2}">
      <dgm:prSet/>
      <dgm:spPr/>
      <dgm:t>
        <a:bodyPr/>
        <a:lstStyle/>
        <a:p>
          <a:endParaRPr lang="en-US"/>
        </a:p>
      </dgm:t>
    </dgm:pt>
    <dgm:pt modelId="{E2332635-BAA2-9345-AB42-8FB86218BF74}">
      <dgm:prSet/>
      <dgm:spPr/>
      <dgm:t>
        <a:bodyPr/>
        <a:lstStyle/>
        <a:p>
          <a:pPr rtl="1"/>
          <a:endParaRPr lang="ar-SA" dirty="0">
            <a:solidFill>
              <a:srgbClr val="000000"/>
            </a:solidFill>
            <a:latin typeface="Adelle Sans Devanagari" panose="02000503000000020004" pitchFamily="2" charset="-78"/>
            <a:ea typeface="Calibri" panose="020F0502020204030204" pitchFamily="34" charset="0"/>
          </a:endParaRPr>
        </a:p>
      </dgm:t>
    </dgm:pt>
    <dgm:pt modelId="{B76A602A-A436-404E-A3C9-00F19730A5AA}" type="parTrans" cxnId="{3314FAD3-CEB8-0447-93BA-ED66ED8007C4}">
      <dgm:prSet/>
      <dgm:spPr/>
      <dgm:t>
        <a:bodyPr/>
        <a:lstStyle/>
        <a:p>
          <a:endParaRPr lang="en-US"/>
        </a:p>
      </dgm:t>
    </dgm:pt>
    <dgm:pt modelId="{CAA0B32D-EC5B-DC46-9037-36F7337EACD1}" type="sibTrans" cxnId="{3314FAD3-CEB8-0447-93BA-ED66ED8007C4}">
      <dgm:prSet/>
      <dgm:spPr/>
      <dgm:t>
        <a:bodyPr/>
        <a:lstStyle/>
        <a:p>
          <a:endParaRPr lang="en-US"/>
        </a:p>
      </dgm:t>
    </dgm:pt>
    <dgm:pt modelId="{B66C4FB3-3694-A94B-B090-5F946AB33CF7}">
      <dgm:prSet/>
      <dgm:spPr/>
      <dgm:t>
        <a:bodyPr/>
        <a:lstStyle/>
        <a:p>
          <a:endParaRPr lang="en-US"/>
        </a:p>
      </dgm:t>
    </dgm:pt>
    <dgm:pt modelId="{755F254F-4CFE-E345-BA91-C0EAE170B03B}" type="parTrans" cxnId="{63A171B7-2B89-9C4F-A542-3082B3CE585A}">
      <dgm:prSet/>
      <dgm:spPr/>
      <dgm:t>
        <a:bodyPr/>
        <a:lstStyle/>
        <a:p>
          <a:endParaRPr lang="en-US"/>
        </a:p>
      </dgm:t>
    </dgm:pt>
    <dgm:pt modelId="{9398F003-81FE-8B40-9FB1-11CB061E5CC4}" type="sibTrans" cxnId="{63A171B7-2B89-9C4F-A542-3082B3CE585A}">
      <dgm:prSet/>
      <dgm:spPr/>
      <dgm:t>
        <a:bodyPr/>
        <a:lstStyle/>
        <a:p>
          <a:endParaRPr lang="en-US"/>
        </a:p>
      </dgm:t>
    </dgm:pt>
    <dgm:pt modelId="{CD9D3307-CB81-8D4E-9952-771914E049AE}">
      <dgm:prSet/>
      <dgm:spPr/>
      <dgm:t>
        <a:bodyPr/>
        <a:lstStyle/>
        <a:p>
          <a:endParaRPr lang="en-US"/>
        </a:p>
      </dgm:t>
    </dgm:pt>
    <dgm:pt modelId="{BAD2487B-6D25-7F43-9910-D3E1CE21B5E2}" type="parTrans" cxnId="{C8A70DF2-75FD-5544-AEB9-BA3417583353}">
      <dgm:prSet/>
      <dgm:spPr/>
      <dgm:t>
        <a:bodyPr/>
        <a:lstStyle/>
        <a:p>
          <a:endParaRPr lang="en-US"/>
        </a:p>
      </dgm:t>
    </dgm:pt>
    <dgm:pt modelId="{00F43C6F-54D5-7D46-9054-7FB629028F5C}" type="sibTrans" cxnId="{C8A70DF2-75FD-5544-AEB9-BA3417583353}">
      <dgm:prSet/>
      <dgm:spPr/>
      <dgm:t>
        <a:bodyPr/>
        <a:lstStyle/>
        <a:p>
          <a:endParaRPr lang="en-US"/>
        </a:p>
      </dgm:t>
    </dgm:pt>
    <dgm:pt modelId="{AB13AD24-6B9E-A948-931D-B2C49523B784}">
      <dgm:prSet custT="1"/>
      <dgm:spPr/>
      <dgm:t>
        <a:bodyPr/>
        <a:lstStyle/>
        <a:p>
          <a:pPr rtl="1"/>
          <a:r>
            <a:rPr lang="ar-SA" sz="1600" dirty="0">
              <a:solidFill>
                <a:schemeClr val="bg1"/>
              </a:solidFill>
              <a:effectLst/>
              <a:ea typeface="Calibri" panose="020F0502020204030204" pitchFamily="34" charset="0"/>
              <a:cs typeface="Adelle Sans Devanagari" panose="02000503000000020004" pitchFamily="2" charset="-78"/>
            </a:rPr>
            <a:t>الوظيفة التعزيزية</a:t>
          </a:r>
        </a:p>
        <a:p>
          <a:pPr rtl="1"/>
          <a:r>
            <a:rPr lang="en-US" sz="1200" dirty="0">
              <a:solidFill>
                <a:schemeClr val="bg1"/>
              </a:solidFill>
              <a:latin typeface="Adelle Sans Devanagari" panose="02000503000000020004" pitchFamily="2" charset="-78"/>
              <a:ea typeface="Calibri" panose="020F0502020204030204" pitchFamily="34" charset="0"/>
            </a:rPr>
            <a:t>(promotive)</a:t>
          </a:r>
          <a:endParaRPr lang="ar-SA" sz="1200" dirty="0">
            <a:solidFill>
              <a:schemeClr val="bg1"/>
            </a:solidFill>
            <a:latin typeface="Adelle Sans Devanagari" panose="02000503000000020004" pitchFamily="2" charset="-78"/>
            <a:ea typeface="Calibri" panose="020F0502020204030204" pitchFamily="34" charset="0"/>
          </a:endParaRPr>
        </a:p>
      </dgm:t>
    </dgm:pt>
    <dgm:pt modelId="{251ED46E-C82E-E445-848F-58D741404CC8}" type="parTrans" cxnId="{FA4719E6-1816-8D4D-A2BC-C074A6858050}">
      <dgm:prSet/>
      <dgm:spPr/>
      <dgm:t>
        <a:bodyPr/>
        <a:lstStyle/>
        <a:p>
          <a:endParaRPr lang="en-US"/>
        </a:p>
      </dgm:t>
    </dgm:pt>
    <dgm:pt modelId="{438D4074-E738-0E49-95FE-4001C60649AE}" type="sibTrans" cxnId="{FA4719E6-1816-8D4D-A2BC-C074A6858050}">
      <dgm:prSet/>
      <dgm:spPr/>
      <dgm:t>
        <a:bodyPr/>
        <a:lstStyle/>
        <a:p>
          <a:endParaRPr lang="en-US"/>
        </a:p>
      </dgm:t>
    </dgm:pt>
    <dgm:pt modelId="{2CD11A0E-84F7-5A40-9E93-8711BFD19457}">
      <dgm:prSet custT="1"/>
      <dgm:spPr/>
      <dgm:t>
        <a:bodyPr/>
        <a:lstStyle/>
        <a:p>
          <a:pPr rtl="1"/>
          <a:r>
            <a:rPr lang="ar-SA" sz="1600" dirty="0">
              <a:solidFill>
                <a:srgbClr val="000000"/>
              </a:solidFill>
              <a:effectLst/>
              <a:highlight>
                <a:srgbClr val="FFFF00"/>
              </a:highlight>
              <a:latin typeface="Adelle Sans Devanagari" panose="02000503000000020004" pitchFamily="2" charset="-78"/>
              <a:ea typeface="Calibri" panose="020F0502020204030204" pitchFamily="34" charset="0"/>
            </a:rPr>
            <a:t>الوظيفة التحويلية</a:t>
          </a:r>
          <a:r>
            <a:rPr lang="en-US" sz="1600" dirty="0">
              <a:solidFill>
                <a:srgbClr val="000000"/>
              </a:solidFill>
              <a:effectLst/>
              <a:highlight>
                <a:srgbClr val="FFFF00"/>
              </a:highlight>
              <a:latin typeface="Adelle Sans Devanagari" panose="02000503000000020004" pitchFamily="2" charset="-78"/>
              <a:ea typeface="Calibri" panose="020F0502020204030204" pitchFamily="34" charset="0"/>
            </a:rPr>
            <a:t> </a:t>
          </a:r>
          <a:r>
            <a:rPr lang="en-US" sz="1300" dirty="0">
              <a:solidFill>
                <a:srgbClr val="000000"/>
              </a:solidFill>
              <a:effectLst/>
              <a:highlight>
                <a:srgbClr val="FFFF00"/>
              </a:highlight>
              <a:latin typeface="Adelle Sans Devanagari" panose="02000503000000020004" pitchFamily="2" charset="-78"/>
              <a:ea typeface="Calibri" panose="020F0502020204030204" pitchFamily="34" charset="0"/>
            </a:rPr>
            <a:t>(transformative)</a:t>
          </a:r>
          <a:endParaRPr lang="ar-SA" sz="1300" dirty="0">
            <a:solidFill>
              <a:srgbClr val="000000"/>
            </a:solidFill>
            <a:effectLst/>
            <a:highlight>
              <a:srgbClr val="FFFF00"/>
            </a:highlight>
            <a:latin typeface="Adelle Sans Devanagari" panose="02000503000000020004" pitchFamily="2" charset="-78"/>
            <a:ea typeface="Calibri" panose="020F0502020204030204" pitchFamily="34" charset="0"/>
          </a:endParaRPr>
        </a:p>
      </dgm:t>
    </dgm:pt>
    <dgm:pt modelId="{DD27826C-7366-344E-B89F-342CE62FBC75}" type="parTrans" cxnId="{5E3F62E8-1455-4246-AC1D-712F6EBA878E}">
      <dgm:prSet/>
      <dgm:spPr/>
      <dgm:t>
        <a:bodyPr/>
        <a:lstStyle/>
        <a:p>
          <a:endParaRPr lang="en-US"/>
        </a:p>
      </dgm:t>
    </dgm:pt>
    <dgm:pt modelId="{AB7F46E8-3719-5842-8DAA-4565A218700E}" type="sibTrans" cxnId="{5E3F62E8-1455-4246-AC1D-712F6EBA878E}">
      <dgm:prSet/>
      <dgm:spPr/>
      <dgm:t>
        <a:bodyPr/>
        <a:lstStyle/>
        <a:p>
          <a:endParaRPr lang="en-US"/>
        </a:p>
      </dgm:t>
    </dgm:pt>
    <dgm:pt modelId="{053C52DA-87AB-5D48-A4C0-8571FAF9DBB4}">
      <dgm:prSet custT="1"/>
      <dgm:spPr>
        <a:solidFill>
          <a:schemeClr val="accent1"/>
        </a:solidFill>
      </dgm:spPr>
      <dgm:t>
        <a:bodyPr/>
        <a:lstStyle/>
        <a:p>
          <a:pPr rtl="1"/>
          <a:r>
            <a:rPr lang="ar-SA" sz="1600" dirty="0">
              <a:solidFill>
                <a:schemeClr val="bg1"/>
              </a:solidFill>
              <a:effectLst/>
              <a:ea typeface="Calibri" panose="020F0502020204030204" pitchFamily="34" charset="0"/>
              <a:cs typeface="Adelle Sans Devanagari" panose="02000503000000020004" pitchFamily="2" charset="-78"/>
            </a:rPr>
            <a:t>الوظيفة الحمائية</a:t>
          </a:r>
          <a:r>
            <a:rPr lang="en-US" sz="1600" dirty="0">
              <a:solidFill>
                <a:schemeClr val="bg1"/>
              </a:solidFill>
              <a:effectLst/>
              <a:latin typeface="Adelle Sans Devanagari" panose="02000503000000020004" pitchFamily="2" charset="-78"/>
              <a:ea typeface="Calibri" panose="020F0502020204030204" pitchFamily="34" charset="0"/>
            </a:rPr>
            <a:t> (protective) </a:t>
          </a:r>
          <a:endParaRPr lang="ar-SA" sz="1600" dirty="0">
            <a:solidFill>
              <a:schemeClr val="bg1"/>
            </a:solidFill>
            <a:effectLst/>
            <a:latin typeface="Adelle Sans Devanagari" panose="02000503000000020004" pitchFamily="2" charset="-78"/>
            <a:ea typeface="Calibri" panose="020F0502020204030204" pitchFamily="34" charset="0"/>
          </a:endParaRPr>
        </a:p>
      </dgm:t>
    </dgm:pt>
    <dgm:pt modelId="{EF713451-E9E3-CF44-9D28-EC5D09EAC0FF}" type="parTrans" cxnId="{9C03886B-0A71-BA44-8DA5-6FCCC34D98FD}">
      <dgm:prSet/>
      <dgm:spPr/>
      <dgm:t>
        <a:bodyPr/>
        <a:lstStyle/>
        <a:p>
          <a:endParaRPr lang="en-US"/>
        </a:p>
      </dgm:t>
    </dgm:pt>
    <dgm:pt modelId="{F5CA9F49-643E-624C-9D1F-BD0FF544C08B}" type="sibTrans" cxnId="{9C03886B-0A71-BA44-8DA5-6FCCC34D98FD}">
      <dgm:prSet/>
      <dgm:spPr/>
      <dgm:t>
        <a:bodyPr/>
        <a:lstStyle/>
        <a:p>
          <a:endParaRPr lang="en-US"/>
        </a:p>
      </dgm:t>
    </dgm:pt>
    <dgm:pt modelId="{4D847077-C90F-A54B-BE1D-4F0D9269E430}" type="pres">
      <dgm:prSet presAssocID="{5087A735-1D16-AE43-95FC-89D765F5D1BF}" presName="matrix" presStyleCnt="0">
        <dgm:presLayoutVars>
          <dgm:chMax val="1"/>
          <dgm:dir/>
          <dgm:resizeHandles val="exact"/>
        </dgm:presLayoutVars>
      </dgm:prSet>
      <dgm:spPr/>
    </dgm:pt>
    <dgm:pt modelId="{C1A3F797-3B3E-F147-8648-EB09E5A9B594}" type="pres">
      <dgm:prSet presAssocID="{5087A735-1D16-AE43-95FC-89D765F5D1BF}" presName="axisShape" presStyleLbl="bgShp" presStyleIdx="0" presStyleCnt="1"/>
      <dgm:spPr/>
    </dgm:pt>
    <dgm:pt modelId="{5827D21C-78C0-A240-BF68-38ACCF2E5933}" type="pres">
      <dgm:prSet presAssocID="{5087A735-1D16-AE43-95FC-89D765F5D1BF}" presName="rect1" presStyleLbl="node1" presStyleIdx="0" presStyleCnt="4" custLinFactNeighborX="-4170" custLinFactNeighborY="-3316">
        <dgm:presLayoutVars>
          <dgm:chMax val="0"/>
          <dgm:chPref val="0"/>
          <dgm:bulletEnabled val="1"/>
        </dgm:presLayoutVars>
      </dgm:prSet>
      <dgm:spPr/>
    </dgm:pt>
    <dgm:pt modelId="{BE134800-9B2E-2644-A091-1BE43AABAF38}" type="pres">
      <dgm:prSet presAssocID="{5087A735-1D16-AE43-95FC-89D765F5D1BF}" presName="rect2" presStyleLbl="node1" presStyleIdx="1" presStyleCnt="4" custLinFactNeighborX="1772" custLinFactNeighborY="-1959">
        <dgm:presLayoutVars>
          <dgm:chMax val="0"/>
          <dgm:chPref val="0"/>
          <dgm:bulletEnabled val="1"/>
        </dgm:presLayoutVars>
      </dgm:prSet>
      <dgm:spPr/>
    </dgm:pt>
    <dgm:pt modelId="{C276D6A7-B2D9-2E46-9FD2-56D478491A2F}" type="pres">
      <dgm:prSet presAssocID="{5087A735-1D16-AE43-95FC-89D765F5D1BF}" presName="rect3" presStyleLbl="node1" presStyleIdx="2" presStyleCnt="4" custLinFactNeighborX="-696">
        <dgm:presLayoutVars>
          <dgm:chMax val="0"/>
          <dgm:chPref val="0"/>
          <dgm:bulletEnabled val="1"/>
        </dgm:presLayoutVars>
      </dgm:prSet>
      <dgm:spPr/>
    </dgm:pt>
    <dgm:pt modelId="{C3646655-8836-3F4A-A65C-F9348B3F93AE}" type="pres">
      <dgm:prSet presAssocID="{5087A735-1D16-AE43-95FC-89D765F5D1BF}" presName="rect4" presStyleLbl="node1" presStyleIdx="3" presStyleCnt="4">
        <dgm:presLayoutVars>
          <dgm:chMax val="0"/>
          <dgm:chPref val="0"/>
          <dgm:bulletEnabled val="1"/>
        </dgm:presLayoutVars>
      </dgm:prSet>
      <dgm:spPr/>
    </dgm:pt>
  </dgm:ptLst>
  <dgm:cxnLst>
    <dgm:cxn modelId="{AE271126-A224-BC45-83B3-48FDA22D93DC}" srcId="{5087A735-1D16-AE43-95FC-89D765F5D1BF}" destId="{438DE4D3-CF43-E943-B6F3-7AE7B42509E3}" srcOrd="8" destOrd="0" parTransId="{93060DDE-5FF1-9B4C-9D4B-0E618CEABA1D}" sibTransId="{8FC8475D-78EC-F74B-BC8B-078EAA148665}"/>
    <dgm:cxn modelId="{0DE2F44D-531D-454F-8578-C303D9163843}" type="presOf" srcId="{40700F11-E6AC-6940-8E0E-40DA24F5A07C}" destId="{5827D21C-78C0-A240-BF68-38ACCF2E5933}" srcOrd="0" destOrd="0" presId="urn:microsoft.com/office/officeart/2005/8/layout/matrix2"/>
    <dgm:cxn modelId="{9C03886B-0A71-BA44-8DA5-6FCCC34D98FD}" srcId="{5087A735-1D16-AE43-95FC-89D765F5D1BF}" destId="{053C52DA-87AB-5D48-A4C0-8571FAF9DBB4}" srcOrd="1" destOrd="0" parTransId="{EF713451-E9E3-CF44-9D28-EC5D09EAC0FF}" sibTransId="{F5CA9F49-643E-624C-9D1F-BD0FF544C08B}"/>
    <dgm:cxn modelId="{A51DAB77-B204-0B45-AB93-759AB3F79F0E}" type="presOf" srcId="{2CD11A0E-84F7-5A40-9E93-8711BFD19457}" destId="{C276D6A7-B2D9-2E46-9FD2-56D478491A2F}" srcOrd="0" destOrd="0" presId="urn:microsoft.com/office/officeart/2005/8/layout/matrix2"/>
    <dgm:cxn modelId="{CA3C587B-BDAC-A34C-B8E1-BBE8BE794B31}" srcId="{5087A735-1D16-AE43-95FC-89D765F5D1BF}" destId="{40700F11-E6AC-6940-8E0E-40DA24F5A07C}" srcOrd="0" destOrd="0" parTransId="{E91EB7D6-6B01-0F4E-8308-7AF01882165D}" sibTransId="{38B2FE18-FB4F-F049-AA3E-AC14476775BB}"/>
    <dgm:cxn modelId="{25B5CD7E-5AF9-C042-9F73-2D3CA59CF19C}" type="presOf" srcId="{AB13AD24-6B9E-A948-931D-B2C49523B784}" destId="{C3646655-8836-3F4A-A65C-F9348B3F93AE}" srcOrd="0" destOrd="0" presId="urn:microsoft.com/office/officeart/2005/8/layout/matrix2"/>
    <dgm:cxn modelId="{9EBBA89A-943B-8D4A-B772-1CFD1B829DB2}" srcId="{5087A735-1D16-AE43-95FC-89D765F5D1BF}" destId="{C99DE9E0-34CE-E543-BD8B-0D75318F8CBA}" srcOrd="4" destOrd="0" parTransId="{000700DF-15BE-5A4E-88A5-C88307D25C22}" sibTransId="{96FF4A6B-9B84-3E41-8B26-1DD41B484C4A}"/>
    <dgm:cxn modelId="{63A171B7-2B89-9C4F-A542-3082B3CE585A}" srcId="{5087A735-1D16-AE43-95FC-89D765F5D1BF}" destId="{B66C4FB3-3694-A94B-B090-5F946AB33CF7}" srcOrd="6" destOrd="0" parTransId="{755F254F-4CFE-E345-BA91-C0EAE170B03B}" sibTransId="{9398F003-81FE-8B40-9FB1-11CB061E5CC4}"/>
    <dgm:cxn modelId="{540AF7C1-991A-274B-A9C1-641E2A56F496}" type="presOf" srcId="{5087A735-1D16-AE43-95FC-89D765F5D1BF}" destId="{4D847077-C90F-A54B-BE1D-4F0D9269E430}" srcOrd="0" destOrd="0" presId="urn:microsoft.com/office/officeart/2005/8/layout/matrix2"/>
    <dgm:cxn modelId="{3314FAD3-CEB8-0447-93BA-ED66ED8007C4}" srcId="{5087A735-1D16-AE43-95FC-89D765F5D1BF}" destId="{E2332635-BAA2-9345-AB42-8FB86218BF74}" srcOrd="5" destOrd="0" parTransId="{B76A602A-A436-404E-A3C9-00F19730A5AA}" sibTransId="{CAA0B32D-EC5B-DC46-9037-36F7337EACD1}"/>
    <dgm:cxn modelId="{FCFBC5E5-AE49-2842-A4A9-FFD6FF6A051D}" srcId="{5087A735-1D16-AE43-95FC-89D765F5D1BF}" destId="{64051E27-073E-C44E-A797-7D2996967BF0}" srcOrd="10" destOrd="0" parTransId="{3B6466F7-780D-2147-A7A0-ABC956E51BC5}" sibTransId="{4A98AE98-9641-FE47-BB7F-54E980319C01}"/>
    <dgm:cxn modelId="{FA4719E6-1816-8D4D-A2BC-C074A6858050}" srcId="{5087A735-1D16-AE43-95FC-89D765F5D1BF}" destId="{AB13AD24-6B9E-A948-931D-B2C49523B784}" srcOrd="3" destOrd="0" parTransId="{251ED46E-C82E-E445-848F-58D741404CC8}" sibTransId="{438D4074-E738-0E49-95FE-4001C60649AE}"/>
    <dgm:cxn modelId="{5E3F62E8-1455-4246-AC1D-712F6EBA878E}" srcId="{5087A735-1D16-AE43-95FC-89D765F5D1BF}" destId="{2CD11A0E-84F7-5A40-9E93-8711BFD19457}" srcOrd="2" destOrd="0" parTransId="{DD27826C-7366-344E-B89F-342CE62FBC75}" sibTransId="{AB7F46E8-3719-5842-8DAA-4565A218700E}"/>
    <dgm:cxn modelId="{3540F2EE-ADD1-7343-962C-48FF31B88E19}" srcId="{5087A735-1D16-AE43-95FC-89D765F5D1BF}" destId="{53C960B4-76E7-E14D-AC40-6EF1FE3CDD5B}" srcOrd="9" destOrd="0" parTransId="{431D6C30-04C8-E841-AAA9-A75495DE59FB}" sibTransId="{03016A0F-A0BE-8643-AB50-CA53F3829715}"/>
    <dgm:cxn modelId="{C8A70DF2-75FD-5544-AEB9-BA3417583353}" srcId="{5087A735-1D16-AE43-95FC-89D765F5D1BF}" destId="{CD9D3307-CB81-8D4E-9952-771914E049AE}" srcOrd="7" destOrd="0" parTransId="{BAD2487B-6D25-7F43-9910-D3E1CE21B5E2}" sibTransId="{00F43C6F-54D5-7D46-9054-7FB629028F5C}"/>
    <dgm:cxn modelId="{FACC5DF3-7F64-BC48-9D8E-15F9A57D2416}" type="presOf" srcId="{053C52DA-87AB-5D48-A4C0-8571FAF9DBB4}" destId="{BE134800-9B2E-2644-A091-1BE43AABAF38}" srcOrd="0" destOrd="0" presId="urn:microsoft.com/office/officeart/2005/8/layout/matrix2"/>
    <dgm:cxn modelId="{ADE0A1E0-0369-E34F-9DBE-1D7882639972}" type="presParOf" srcId="{4D847077-C90F-A54B-BE1D-4F0D9269E430}" destId="{C1A3F797-3B3E-F147-8648-EB09E5A9B594}" srcOrd="0" destOrd="0" presId="urn:microsoft.com/office/officeart/2005/8/layout/matrix2"/>
    <dgm:cxn modelId="{B79138C8-2FAE-7F4E-97DA-787459A853DE}" type="presParOf" srcId="{4D847077-C90F-A54B-BE1D-4F0D9269E430}" destId="{5827D21C-78C0-A240-BF68-38ACCF2E5933}" srcOrd="1" destOrd="0" presId="urn:microsoft.com/office/officeart/2005/8/layout/matrix2"/>
    <dgm:cxn modelId="{DBE7E473-9BA0-0646-9AAE-FAA186A76D3E}" type="presParOf" srcId="{4D847077-C90F-A54B-BE1D-4F0D9269E430}" destId="{BE134800-9B2E-2644-A091-1BE43AABAF38}" srcOrd="2" destOrd="0" presId="urn:microsoft.com/office/officeart/2005/8/layout/matrix2"/>
    <dgm:cxn modelId="{3DD1D24A-AC01-9A47-80F3-AD9592677915}" type="presParOf" srcId="{4D847077-C90F-A54B-BE1D-4F0D9269E430}" destId="{C276D6A7-B2D9-2E46-9FD2-56D478491A2F}" srcOrd="3" destOrd="0" presId="urn:microsoft.com/office/officeart/2005/8/layout/matrix2"/>
    <dgm:cxn modelId="{9FEBDB6E-733F-2945-B8DE-C9B941D43643}" type="presParOf" srcId="{4D847077-C90F-A54B-BE1D-4F0D9269E430}" destId="{C3646655-8836-3F4A-A65C-F9348B3F93AE}"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B248EE-A43C-CA48-9CAA-4A3F65576EE5}" type="doc">
      <dgm:prSet loTypeId="urn:microsoft.com/office/officeart/2005/8/layout/list1" loCatId="" qsTypeId="urn:microsoft.com/office/officeart/2005/8/quickstyle/simple1" qsCatId="simple" csTypeId="urn:microsoft.com/office/officeart/2005/8/colors/accent1_2" csCatId="accent1" phldr="1"/>
      <dgm:spPr/>
      <dgm:t>
        <a:bodyPr/>
        <a:lstStyle/>
        <a:p>
          <a:endParaRPr lang="en-US"/>
        </a:p>
      </dgm:t>
    </dgm:pt>
    <dgm:pt modelId="{18DE8067-B38D-624A-9069-331E3D355A80}">
      <dgm:prSet phldrT="[Text]"/>
      <dgm:spPr/>
      <dgm:t>
        <a:bodyPr/>
        <a:lstStyle/>
        <a:p>
          <a:r>
            <a:rPr lang="ar-SA" dirty="0"/>
            <a:t>دورة الحياة</a:t>
          </a:r>
          <a:endParaRPr lang="en-US" dirty="0"/>
        </a:p>
      </dgm:t>
    </dgm:pt>
    <dgm:pt modelId="{BB8AC43A-BCA4-474C-869D-3F2B901706DE}" type="parTrans" cxnId="{4C9D3A89-114F-8A45-8037-EE46E9BF9635}">
      <dgm:prSet/>
      <dgm:spPr/>
      <dgm:t>
        <a:bodyPr/>
        <a:lstStyle/>
        <a:p>
          <a:endParaRPr lang="en-US"/>
        </a:p>
      </dgm:t>
    </dgm:pt>
    <dgm:pt modelId="{1151CEFB-73D5-3F49-812D-B90C42E5E6BA}" type="sibTrans" cxnId="{4C9D3A89-114F-8A45-8037-EE46E9BF9635}">
      <dgm:prSet/>
      <dgm:spPr/>
      <dgm:t>
        <a:bodyPr/>
        <a:lstStyle/>
        <a:p>
          <a:endParaRPr lang="en-US"/>
        </a:p>
      </dgm:t>
    </dgm:pt>
    <dgm:pt modelId="{8192BD95-728B-4442-9F22-EEB7FBA1C4FD}">
      <dgm:prSet phldrT="[Text]"/>
      <dgm:spPr/>
      <dgm:t>
        <a:bodyPr/>
        <a:lstStyle/>
        <a:p>
          <a:r>
            <a:rPr lang="ar-SA" dirty="0"/>
            <a:t>إدماج الفئات الضعيفة</a:t>
          </a:r>
          <a:endParaRPr lang="en-US" dirty="0"/>
        </a:p>
      </dgm:t>
    </dgm:pt>
    <dgm:pt modelId="{B25B9A97-DC78-B44E-A6A8-D6D7DAE16600}" type="parTrans" cxnId="{6FE919F4-018A-E34B-B826-57B2542B6E27}">
      <dgm:prSet/>
      <dgm:spPr/>
      <dgm:t>
        <a:bodyPr/>
        <a:lstStyle/>
        <a:p>
          <a:endParaRPr lang="en-US"/>
        </a:p>
      </dgm:t>
    </dgm:pt>
    <dgm:pt modelId="{C377DB50-FD01-B14E-9EE6-F47F43E930B8}" type="sibTrans" cxnId="{6FE919F4-018A-E34B-B826-57B2542B6E27}">
      <dgm:prSet/>
      <dgm:spPr/>
      <dgm:t>
        <a:bodyPr/>
        <a:lstStyle/>
        <a:p>
          <a:endParaRPr lang="en-US"/>
        </a:p>
      </dgm:t>
    </dgm:pt>
    <dgm:pt modelId="{ECFA07E0-8D39-5A41-85BF-2EAE8022AB84}">
      <dgm:prSet phldrT="[Text]"/>
      <dgm:spPr/>
      <dgm:t>
        <a:bodyPr/>
        <a:lstStyle/>
        <a:p>
          <a:r>
            <a:rPr lang="ar-SA" dirty="0"/>
            <a:t>الاستجابة للصدمات</a:t>
          </a:r>
          <a:endParaRPr lang="en-US" dirty="0"/>
        </a:p>
      </dgm:t>
    </dgm:pt>
    <dgm:pt modelId="{9A1D5B0E-BD36-1E40-9729-9415B8870EFC}" type="parTrans" cxnId="{E84D3E73-051B-964F-A926-9D64A5457C42}">
      <dgm:prSet/>
      <dgm:spPr/>
      <dgm:t>
        <a:bodyPr/>
        <a:lstStyle/>
        <a:p>
          <a:endParaRPr lang="en-US"/>
        </a:p>
      </dgm:t>
    </dgm:pt>
    <dgm:pt modelId="{0FFD729D-29AF-1F46-A0D0-505E990EB9FF}" type="sibTrans" cxnId="{E84D3E73-051B-964F-A926-9D64A5457C42}">
      <dgm:prSet/>
      <dgm:spPr/>
      <dgm:t>
        <a:bodyPr/>
        <a:lstStyle/>
        <a:p>
          <a:endParaRPr lang="en-US"/>
        </a:p>
      </dgm:t>
    </dgm:pt>
    <dgm:pt modelId="{5492CE81-640F-5F40-A186-9E8748ADC0AA}" type="pres">
      <dgm:prSet presAssocID="{D0B248EE-A43C-CA48-9CAA-4A3F65576EE5}" presName="linear" presStyleCnt="0">
        <dgm:presLayoutVars>
          <dgm:dir/>
          <dgm:animLvl val="lvl"/>
          <dgm:resizeHandles val="exact"/>
        </dgm:presLayoutVars>
      </dgm:prSet>
      <dgm:spPr/>
    </dgm:pt>
    <dgm:pt modelId="{298AC5A4-703C-A549-A951-234C830750BD}" type="pres">
      <dgm:prSet presAssocID="{18DE8067-B38D-624A-9069-331E3D355A80}" presName="parentLin" presStyleCnt="0"/>
      <dgm:spPr/>
    </dgm:pt>
    <dgm:pt modelId="{8FC7D3B5-0C1F-FB4F-80C8-1C62359A051A}" type="pres">
      <dgm:prSet presAssocID="{18DE8067-B38D-624A-9069-331E3D355A80}" presName="parentLeftMargin" presStyleLbl="node1" presStyleIdx="0" presStyleCnt="3"/>
      <dgm:spPr/>
    </dgm:pt>
    <dgm:pt modelId="{15E9B4CF-D1F5-C948-B534-CF92512E7E0A}" type="pres">
      <dgm:prSet presAssocID="{18DE8067-B38D-624A-9069-331E3D355A80}" presName="parentText" presStyleLbl="node1" presStyleIdx="0" presStyleCnt="3">
        <dgm:presLayoutVars>
          <dgm:chMax val="0"/>
          <dgm:bulletEnabled val="1"/>
        </dgm:presLayoutVars>
      </dgm:prSet>
      <dgm:spPr/>
    </dgm:pt>
    <dgm:pt modelId="{2A34B5FC-83C8-394D-AACB-27967E75F994}" type="pres">
      <dgm:prSet presAssocID="{18DE8067-B38D-624A-9069-331E3D355A80}" presName="negativeSpace" presStyleCnt="0"/>
      <dgm:spPr/>
    </dgm:pt>
    <dgm:pt modelId="{5348C53F-8A82-E24E-884F-8337D18D7CE8}" type="pres">
      <dgm:prSet presAssocID="{18DE8067-B38D-624A-9069-331E3D355A80}" presName="childText" presStyleLbl="conFgAcc1" presStyleIdx="0" presStyleCnt="3">
        <dgm:presLayoutVars>
          <dgm:bulletEnabled val="1"/>
        </dgm:presLayoutVars>
      </dgm:prSet>
      <dgm:spPr/>
    </dgm:pt>
    <dgm:pt modelId="{02F2AEB5-C748-D946-8238-5F44E04D07FD}" type="pres">
      <dgm:prSet presAssocID="{1151CEFB-73D5-3F49-812D-B90C42E5E6BA}" presName="spaceBetweenRectangles" presStyleCnt="0"/>
      <dgm:spPr/>
    </dgm:pt>
    <dgm:pt modelId="{D151B9F5-7B13-E843-A208-C6D393E91510}" type="pres">
      <dgm:prSet presAssocID="{8192BD95-728B-4442-9F22-EEB7FBA1C4FD}" presName="parentLin" presStyleCnt="0"/>
      <dgm:spPr/>
    </dgm:pt>
    <dgm:pt modelId="{E2158445-8F03-F94F-9F16-0BFD6262AF95}" type="pres">
      <dgm:prSet presAssocID="{8192BD95-728B-4442-9F22-EEB7FBA1C4FD}" presName="parentLeftMargin" presStyleLbl="node1" presStyleIdx="0" presStyleCnt="3"/>
      <dgm:spPr/>
    </dgm:pt>
    <dgm:pt modelId="{EEB5F484-2E94-1446-B0C6-D807AA49EF9E}" type="pres">
      <dgm:prSet presAssocID="{8192BD95-728B-4442-9F22-EEB7FBA1C4FD}" presName="parentText" presStyleLbl="node1" presStyleIdx="1" presStyleCnt="3">
        <dgm:presLayoutVars>
          <dgm:chMax val="0"/>
          <dgm:bulletEnabled val="1"/>
        </dgm:presLayoutVars>
      </dgm:prSet>
      <dgm:spPr/>
    </dgm:pt>
    <dgm:pt modelId="{3D6DAE91-B8FA-8A4A-BC0D-FA77FA2ED9DE}" type="pres">
      <dgm:prSet presAssocID="{8192BD95-728B-4442-9F22-EEB7FBA1C4FD}" presName="negativeSpace" presStyleCnt="0"/>
      <dgm:spPr/>
    </dgm:pt>
    <dgm:pt modelId="{1149593C-CA5D-1440-881C-FE3307A00E0B}" type="pres">
      <dgm:prSet presAssocID="{8192BD95-728B-4442-9F22-EEB7FBA1C4FD}" presName="childText" presStyleLbl="conFgAcc1" presStyleIdx="1" presStyleCnt="3">
        <dgm:presLayoutVars>
          <dgm:bulletEnabled val="1"/>
        </dgm:presLayoutVars>
      </dgm:prSet>
      <dgm:spPr/>
    </dgm:pt>
    <dgm:pt modelId="{8C902EE4-FB15-8D40-9167-E731DD0E8268}" type="pres">
      <dgm:prSet presAssocID="{C377DB50-FD01-B14E-9EE6-F47F43E930B8}" presName="spaceBetweenRectangles" presStyleCnt="0"/>
      <dgm:spPr/>
    </dgm:pt>
    <dgm:pt modelId="{74EDCF30-1999-8449-842D-14C3CB6A49DC}" type="pres">
      <dgm:prSet presAssocID="{ECFA07E0-8D39-5A41-85BF-2EAE8022AB84}" presName="parentLin" presStyleCnt="0"/>
      <dgm:spPr/>
    </dgm:pt>
    <dgm:pt modelId="{9FC13650-86E3-8F47-A211-AA32F5D14BB0}" type="pres">
      <dgm:prSet presAssocID="{ECFA07E0-8D39-5A41-85BF-2EAE8022AB84}" presName="parentLeftMargin" presStyleLbl="node1" presStyleIdx="1" presStyleCnt="3"/>
      <dgm:spPr/>
    </dgm:pt>
    <dgm:pt modelId="{8F5395AA-E988-814C-8DE6-360401362694}" type="pres">
      <dgm:prSet presAssocID="{ECFA07E0-8D39-5A41-85BF-2EAE8022AB84}" presName="parentText" presStyleLbl="node1" presStyleIdx="2" presStyleCnt="3">
        <dgm:presLayoutVars>
          <dgm:chMax val="0"/>
          <dgm:bulletEnabled val="1"/>
        </dgm:presLayoutVars>
      </dgm:prSet>
      <dgm:spPr/>
    </dgm:pt>
    <dgm:pt modelId="{B36645F0-5B3B-6046-BDCA-F664B2121813}" type="pres">
      <dgm:prSet presAssocID="{ECFA07E0-8D39-5A41-85BF-2EAE8022AB84}" presName="negativeSpace" presStyleCnt="0"/>
      <dgm:spPr/>
    </dgm:pt>
    <dgm:pt modelId="{EAD59DBC-D59A-3147-A46C-44CD3242892B}" type="pres">
      <dgm:prSet presAssocID="{ECFA07E0-8D39-5A41-85BF-2EAE8022AB84}" presName="childText" presStyleLbl="conFgAcc1" presStyleIdx="2" presStyleCnt="3">
        <dgm:presLayoutVars>
          <dgm:bulletEnabled val="1"/>
        </dgm:presLayoutVars>
      </dgm:prSet>
      <dgm:spPr/>
    </dgm:pt>
  </dgm:ptLst>
  <dgm:cxnLst>
    <dgm:cxn modelId="{C9CEB50C-DEAC-A549-921D-861F4486FB10}" type="presOf" srcId="{ECFA07E0-8D39-5A41-85BF-2EAE8022AB84}" destId="{9FC13650-86E3-8F47-A211-AA32F5D14BB0}" srcOrd="0" destOrd="0" presId="urn:microsoft.com/office/officeart/2005/8/layout/list1"/>
    <dgm:cxn modelId="{CDB9073F-FC3A-7E4D-A6A2-C648CED938DD}" type="presOf" srcId="{ECFA07E0-8D39-5A41-85BF-2EAE8022AB84}" destId="{8F5395AA-E988-814C-8DE6-360401362694}" srcOrd="1" destOrd="0" presId="urn:microsoft.com/office/officeart/2005/8/layout/list1"/>
    <dgm:cxn modelId="{1F447746-F3A4-4A4A-89F7-D83B49D084A5}" type="presOf" srcId="{18DE8067-B38D-624A-9069-331E3D355A80}" destId="{8FC7D3B5-0C1F-FB4F-80C8-1C62359A051A}" srcOrd="0" destOrd="0" presId="urn:microsoft.com/office/officeart/2005/8/layout/list1"/>
    <dgm:cxn modelId="{BD67194A-27C0-F84B-8E37-101F402F64BC}" type="presOf" srcId="{D0B248EE-A43C-CA48-9CAA-4A3F65576EE5}" destId="{5492CE81-640F-5F40-A186-9E8748ADC0AA}" srcOrd="0" destOrd="0" presId="urn:microsoft.com/office/officeart/2005/8/layout/list1"/>
    <dgm:cxn modelId="{E84D3E73-051B-964F-A926-9D64A5457C42}" srcId="{D0B248EE-A43C-CA48-9CAA-4A3F65576EE5}" destId="{ECFA07E0-8D39-5A41-85BF-2EAE8022AB84}" srcOrd="2" destOrd="0" parTransId="{9A1D5B0E-BD36-1E40-9729-9415B8870EFC}" sibTransId="{0FFD729D-29AF-1F46-A0D0-505E990EB9FF}"/>
    <dgm:cxn modelId="{4C9D3A89-114F-8A45-8037-EE46E9BF9635}" srcId="{D0B248EE-A43C-CA48-9CAA-4A3F65576EE5}" destId="{18DE8067-B38D-624A-9069-331E3D355A80}" srcOrd="0" destOrd="0" parTransId="{BB8AC43A-BCA4-474C-869D-3F2B901706DE}" sibTransId="{1151CEFB-73D5-3F49-812D-B90C42E5E6BA}"/>
    <dgm:cxn modelId="{04AD3FAA-C2D8-574E-9D59-006BBA4EC53A}" type="presOf" srcId="{18DE8067-B38D-624A-9069-331E3D355A80}" destId="{15E9B4CF-D1F5-C948-B534-CF92512E7E0A}" srcOrd="1" destOrd="0" presId="urn:microsoft.com/office/officeart/2005/8/layout/list1"/>
    <dgm:cxn modelId="{F33630AD-6B6E-0E42-9EA0-AB55EDC4A847}" type="presOf" srcId="{8192BD95-728B-4442-9F22-EEB7FBA1C4FD}" destId="{EEB5F484-2E94-1446-B0C6-D807AA49EF9E}" srcOrd="1" destOrd="0" presId="urn:microsoft.com/office/officeart/2005/8/layout/list1"/>
    <dgm:cxn modelId="{7DEB9EC0-B39B-594D-899D-DE235C41720E}" type="presOf" srcId="{8192BD95-728B-4442-9F22-EEB7FBA1C4FD}" destId="{E2158445-8F03-F94F-9F16-0BFD6262AF95}" srcOrd="0" destOrd="0" presId="urn:microsoft.com/office/officeart/2005/8/layout/list1"/>
    <dgm:cxn modelId="{6FE919F4-018A-E34B-B826-57B2542B6E27}" srcId="{D0B248EE-A43C-CA48-9CAA-4A3F65576EE5}" destId="{8192BD95-728B-4442-9F22-EEB7FBA1C4FD}" srcOrd="1" destOrd="0" parTransId="{B25B9A97-DC78-B44E-A6A8-D6D7DAE16600}" sibTransId="{C377DB50-FD01-B14E-9EE6-F47F43E930B8}"/>
    <dgm:cxn modelId="{0BB3A5CA-355F-0149-9444-BFA4AD765BE4}" type="presParOf" srcId="{5492CE81-640F-5F40-A186-9E8748ADC0AA}" destId="{298AC5A4-703C-A549-A951-234C830750BD}" srcOrd="0" destOrd="0" presId="urn:microsoft.com/office/officeart/2005/8/layout/list1"/>
    <dgm:cxn modelId="{185F2315-DD46-7A43-A1AC-2D6A2CC8F4E9}" type="presParOf" srcId="{298AC5A4-703C-A549-A951-234C830750BD}" destId="{8FC7D3B5-0C1F-FB4F-80C8-1C62359A051A}" srcOrd="0" destOrd="0" presId="urn:microsoft.com/office/officeart/2005/8/layout/list1"/>
    <dgm:cxn modelId="{1E87B7C7-9B5C-184E-931A-4101DBFAEC80}" type="presParOf" srcId="{298AC5A4-703C-A549-A951-234C830750BD}" destId="{15E9B4CF-D1F5-C948-B534-CF92512E7E0A}" srcOrd="1" destOrd="0" presId="urn:microsoft.com/office/officeart/2005/8/layout/list1"/>
    <dgm:cxn modelId="{9D2A48DC-D729-A443-854E-762B391C8779}" type="presParOf" srcId="{5492CE81-640F-5F40-A186-9E8748ADC0AA}" destId="{2A34B5FC-83C8-394D-AACB-27967E75F994}" srcOrd="1" destOrd="0" presId="urn:microsoft.com/office/officeart/2005/8/layout/list1"/>
    <dgm:cxn modelId="{86172EAB-87D6-DA4F-B9B3-B2867E6907FE}" type="presParOf" srcId="{5492CE81-640F-5F40-A186-9E8748ADC0AA}" destId="{5348C53F-8A82-E24E-884F-8337D18D7CE8}" srcOrd="2" destOrd="0" presId="urn:microsoft.com/office/officeart/2005/8/layout/list1"/>
    <dgm:cxn modelId="{D81027D5-81CB-1B41-8020-74685437B8C2}" type="presParOf" srcId="{5492CE81-640F-5F40-A186-9E8748ADC0AA}" destId="{02F2AEB5-C748-D946-8238-5F44E04D07FD}" srcOrd="3" destOrd="0" presId="urn:microsoft.com/office/officeart/2005/8/layout/list1"/>
    <dgm:cxn modelId="{32E9C03A-75D1-A24E-8919-ECC8BD1D7FBE}" type="presParOf" srcId="{5492CE81-640F-5F40-A186-9E8748ADC0AA}" destId="{D151B9F5-7B13-E843-A208-C6D393E91510}" srcOrd="4" destOrd="0" presId="urn:microsoft.com/office/officeart/2005/8/layout/list1"/>
    <dgm:cxn modelId="{4931F40A-AC6A-1244-98A5-5BD6CBCEC2D1}" type="presParOf" srcId="{D151B9F5-7B13-E843-A208-C6D393E91510}" destId="{E2158445-8F03-F94F-9F16-0BFD6262AF95}" srcOrd="0" destOrd="0" presId="urn:microsoft.com/office/officeart/2005/8/layout/list1"/>
    <dgm:cxn modelId="{A6489FBF-29B3-5540-8993-24A23B0D9533}" type="presParOf" srcId="{D151B9F5-7B13-E843-A208-C6D393E91510}" destId="{EEB5F484-2E94-1446-B0C6-D807AA49EF9E}" srcOrd="1" destOrd="0" presId="urn:microsoft.com/office/officeart/2005/8/layout/list1"/>
    <dgm:cxn modelId="{DD70EEA2-6C3D-7940-9E23-7AE2D3C2AD9C}" type="presParOf" srcId="{5492CE81-640F-5F40-A186-9E8748ADC0AA}" destId="{3D6DAE91-B8FA-8A4A-BC0D-FA77FA2ED9DE}" srcOrd="5" destOrd="0" presId="urn:microsoft.com/office/officeart/2005/8/layout/list1"/>
    <dgm:cxn modelId="{72FEC553-C2A6-0141-B06F-D77E2190401A}" type="presParOf" srcId="{5492CE81-640F-5F40-A186-9E8748ADC0AA}" destId="{1149593C-CA5D-1440-881C-FE3307A00E0B}" srcOrd="6" destOrd="0" presId="urn:microsoft.com/office/officeart/2005/8/layout/list1"/>
    <dgm:cxn modelId="{794A63E2-F98E-E641-B379-4A9B23B019E0}" type="presParOf" srcId="{5492CE81-640F-5F40-A186-9E8748ADC0AA}" destId="{8C902EE4-FB15-8D40-9167-E731DD0E8268}" srcOrd="7" destOrd="0" presId="urn:microsoft.com/office/officeart/2005/8/layout/list1"/>
    <dgm:cxn modelId="{D93D767B-68E6-7242-B2D8-139E6EDA804F}" type="presParOf" srcId="{5492CE81-640F-5F40-A186-9E8748ADC0AA}" destId="{74EDCF30-1999-8449-842D-14C3CB6A49DC}" srcOrd="8" destOrd="0" presId="urn:microsoft.com/office/officeart/2005/8/layout/list1"/>
    <dgm:cxn modelId="{8C1D3A38-9777-E840-BDEE-3886CBADB983}" type="presParOf" srcId="{74EDCF30-1999-8449-842D-14C3CB6A49DC}" destId="{9FC13650-86E3-8F47-A211-AA32F5D14BB0}" srcOrd="0" destOrd="0" presId="urn:microsoft.com/office/officeart/2005/8/layout/list1"/>
    <dgm:cxn modelId="{C469DC46-A584-F04E-981C-8D432C844064}" type="presParOf" srcId="{74EDCF30-1999-8449-842D-14C3CB6A49DC}" destId="{8F5395AA-E988-814C-8DE6-360401362694}" srcOrd="1" destOrd="0" presId="urn:microsoft.com/office/officeart/2005/8/layout/list1"/>
    <dgm:cxn modelId="{A4EFF96A-9599-C247-98BB-4DF9EBF78229}" type="presParOf" srcId="{5492CE81-640F-5F40-A186-9E8748ADC0AA}" destId="{B36645F0-5B3B-6046-BDCA-F664B2121813}" srcOrd="9" destOrd="0" presId="urn:microsoft.com/office/officeart/2005/8/layout/list1"/>
    <dgm:cxn modelId="{D06EC6EA-CC85-AD41-A756-B39463909CB2}" type="presParOf" srcId="{5492CE81-640F-5F40-A186-9E8748ADC0AA}" destId="{EAD59DBC-D59A-3147-A46C-44CD3242892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78E5531-05AE-1A4C-95C7-E2FA65328EB2}" type="doc">
      <dgm:prSet loTypeId="urn:microsoft.com/office/officeart/2005/8/layout/cycle8" loCatId="" qsTypeId="urn:microsoft.com/office/officeart/2005/8/quickstyle/simple1" qsCatId="simple" csTypeId="urn:microsoft.com/office/officeart/2005/8/colors/accent1_2" csCatId="accent1" phldr="1"/>
      <dgm:spPr/>
    </dgm:pt>
    <dgm:pt modelId="{700A234E-8FAB-3249-AF04-436338B0872B}">
      <dgm:prSet phldrT="[Text]" custT="1"/>
      <dgm:spPr/>
      <dgm:t>
        <a:bodyPr/>
        <a:lstStyle/>
        <a:p>
          <a:pPr rtl="1"/>
          <a:r>
            <a:rPr lang="ar-SA" sz="2800" dirty="0"/>
            <a:t>التغطية</a:t>
          </a:r>
          <a:endParaRPr lang="en-US" sz="2100" dirty="0"/>
        </a:p>
      </dgm:t>
    </dgm:pt>
    <dgm:pt modelId="{E357AD94-A571-B44C-A96A-EC609E5337A3}" type="parTrans" cxnId="{793CFA44-3919-3F41-A6F5-76C387FCC2B8}">
      <dgm:prSet/>
      <dgm:spPr/>
      <dgm:t>
        <a:bodyPr/>
        <a:lstStyle/>
        <a:p>
          <a:endParaRPr lang="en-US"/>
        </a:p>
      </dgm:t>
    </dgm:pt>
    <dgm:pt modelId="{A594038E-3FB3-0A43-B33A-BB560EC55CBF}" type="sibTrans" cxnId="{793CFA44-3919-3F41-A6F5-76C387FCC2B8}">
      <dgm:prSet/>
      <dgm:spPr/>
      <dgm:t>
        <a:bodyPr/>
        <a:lstStyle/>
        <a:p>
          <a:endParaRPr lang="en-US"/>
        </a:p>
      </dgm:t>
    </dgm:pt>
    <dgm:pt modelId="{5E8C6FAA-E892-0840-8A25-1E934DE835D0}">
      <dgm:prSet phldrT="[Text]" custT="1"/>
      <dgm:spPr/>
      <dgm:t>
        <a:bodyPr/>
        <a:lstStyle/>
        <a:p>
          <a:r>
            <a:rPr lang="ar-SA" sz="2800" dirty="0"/>
            <a:t>المنافع</a:t>
          </a:r>
          <a:endParaRPr lang="en-US" sz="2800" dirty="0"/>
        </a:p>
      </dgm:t>
    </dgm:pt>
    <dgm:pt modelId="{96CE7FE0-4D7F-234F-890C-E9EE45FE9770}" type="parTrans" cxnId="{DBC8DF2A-F2BA-F842-BE4C-61EE6030671E}">
      <dgm:prSet/>
      <dgm:spPr/>
      <dgm:t>
        <a:bodyPr/>
        <a:lstStyle/>
        <a:p>
          <a:endParaRPr lang="en-US"/>
        </a:p>
      </dgm:t>
    </dgm:pt>
    <dgm:pt modelId="{7B13C6DF-C746-F349-9A34-FDCAA68907FE}" type="sibTrans" cxnId="{DBC8DF2A-F2BA-F842-BE4C-61EE6030671E}">
      <dgm:prSet/>
      <dgm:spPr/>
      <dgm:t>
        <a:bodyPr/>
        <a:lstStyle/>
        <a:p>
          <a:endParaRPr lang="en-US"/>
        </a:p>
      </dgm:t>
    </dgm:pt>
    <dgm:pt modelId="{441ED120-0AC1-5E4A-AC9C-504667376321}">
      <dgm:prSet phldrT="[Text]" custT="1"/>
      <dgm:spPr/>
      <dgm:t>
        <a:bodyPr/>
        <a:lstStyle/>
        <a:p>
          <a:r>
            <a:rPr lang="ar-SA" sz="2400" dirty="0"/>
            <a:t>الحماية من المخاطر</a:t>
          </a:r>
          <a:endParaRPr lang="en-US" sz="2100" dirty="0"/>
        </a:p>
      </dgm:t>
    </dgm:pt>
    <dgm:pt modelId="{4B6E67D3-6E21-9C4A-81C7-78AC32116B76}" type="parTrans" cxnId="{ED76B73E-FAFA-0C40-A376-EA655C7BEB18}">
      <dgm:prSet/>
      <dgm:spPr/>
      <dgm:t>
        <a:bodyPr/>
        <a:lstStyle/>
        <a:p>
          <a:endParaRPr lang="en-US"/>
        </a:p>
      </dgm:t>
    </dgm:pt>
    <dgm:pt modelId="{41F726A0-B5E3-D44D-94B6-51A4860CC89C}" type="sibTrans" cxnId="{ED76B73E-FAFA-0C40-A376-EA655C7BEB18}">
      <dgm:prSet/>
      <dgm:spPr/>
      <dgm:t>
        <a:bodyPr/>
        <a:lstStyle/>
        <a:p>
          <a:endParaRPr lang="en-US"/>
        </a:p>
      </dgm:t>
    </dgm:pt>
    <dgm:pt modelId="{1BA5F479-4FD4-7142-94CB-84E106D75BA0}" type="pres">
      <dgm:prSet presAssocID="{C78E5531-05AE-1A4C-95C7-E2FA65328EB2}" presName="compositeShape" presStyleCnt="0">
        <dgm:presLayoutVars>
          <dgm:chMax val="7"/>
          <dgm:dir/>
          <dgm:resizeHandles val="exact"/>
        </dgm:presLayoutVars>
      </dgm:prSet>
      <dgm:spPr/>
    </dgm:pt>
    <dgm:pt modelId="{8ADA8E90-2A1D-9844-A10B-854C8271ACB1}" type="pres">
      <dgm:prSet presAssocID="{C78E5531-05AE-1A4C-95C7-E2FA65328EB2}" presName="wedge1" presStyleLbl="node1" presStyleIdx="0" presStyleCnt="3"/>
      <dgm:spPr/>
    </dgm:pt>
    <dgm:pt modelId="{09C6C0A2-73EF-A745-B001-EE45A9F354AE}" type="pres">
      <dgm:prSet presAssocID="{C78E5531-05AE-1A4C-95C7-E2FA65328EB2}" presName="dummy1a" presStyleCnt="0"/>
      <dgm:spPr/>
    </dgm:pt>
    <dgm:pt modelId="{6CFE0BDD-7FFB-FE4C-80A1-C6794A78AD31}" type="pres">
      <dgm:prSet presAssocID="{C78E5531-05AE-1A4C-95C7-E2FA65328EB2}" presName="dummy1b" presStyleCnt="0"/>
      <dgm:spPr/>
    </dgm:pt>
    <dgm:pt modelId="{4648BD81-03B8-D048-8942-1E027A62B80C}" type="pres">
      <dgm:prSet presAssocID="{C78E5531-05AE-1A4C-95C7-E2FA65328EB2}" presName="wedge1Tx" presStyleLbl="node1" presStyleIdx="0" presStyleCnt="3">
        <dgm:presLayoutVars>
          <dgm:chMax val="0"/>
          <dgm:chPref val="0"/>
          <dgm:bulletEnabled val="1"/>
        </dgm:presLayoutVars>
      </dgm:prSet>
      <dgm:spPr/>
    </dgm:pt>
    <dgm:pt modelId="{86AC6A77-4389-214C-8385-B13F34F1E13A}" type="pres">
      <dgm:prSet presAssocID="{C78E5531-05AE-1A4C-95C7-E2FA65328EB2}" presName="wedge2" presStyleLbl="node1" presStyleIdx="1" presStyleCnt="3"/>
      <dgm:spPr/>
    </dgm:pt>
    <dgm:pt modelId="{2B6FFE1D-C0F3-9A4A-82F7-BF1AE93D88BA}" type="pres">
      <dgm:prSet presAssocID="{C78E5531-05AE-1A4C-95C7-E2FA65328EB2}" presName="dummy2a" presStyleCnt="0"/>
      <dgm:spPr/>
    </dgm:pt>
    <dgm:pt modelId="{9D98127C-8666-DB4B-BDAA-00A83E11B983}" type="pres">
      <dgm:prSet presAssocID="{C78E5531-05AE-1A4C-95C7-E2FA65328EB2}" presName="dummy2b" presStyleCnt="0"/>
      <dgm:spPr/>
    </dgm:pt>
    <dgm:pt modelId="{96A7AF89-6CFC-D24D-9F5F-6A2E8150C3A5}" type="pres">
      <dgm:prSet presAssocID="{C78E5531-05AE-1A4C-95C7-E2FA65328EB2}" presName="wedge2Tx" presStyleLbl="node1" presStyleIdx="1" presStyleCnt="3">
        <dgm:presLayoutVars>
          <dgm:chMax val="0"/>
          <dgm:chPref val="0"/>
          <dgm:bulletEnabled val="1"/>
        </dgm:presLayoutVars>
      </dgm:prSet>
      <dgm:spPr/>
    </dgm:pt>
    <dgm:pt modelId="{185D9CF1-689C-9043-B2DC-B76ACECD3A16}" type="pres">
      <dgm:prSet presAssocID="{C78E5531-05AE-1A4C-95C7-E2FA65328EB2}" presName="wedge3" presStyleLbl="node1" presStyleIdx="2" presStyleCnt="3"/>
      <dgm:spPr/>
    </dgm:pt>
    <dgm:pt modelId="{78EEAA21-9C92-AF45-9943-E7BE496CB72C}" type="pres">
      <dgm:prSet presAssocID="{C78E5531-05AE-1A4C-95C7-E2FA65328EB2}" presName="dummy3a" presStyleCnt="0"/>
      <dgm:spPr/>
    </dgm:pt>
    <dgm:pt modelId="{62A9E62C-6B78-A043-8147-9F8EB30FBBDB}" type="pres">
      <dgm:prSet presAssocID="{C78E5531-05AE-1A4C-95C7-E2FA65328EB2}" presName="dummy3b" presStyleCnt="0"/>
      <dgm:spPr/>
    </dgm:pt>
    <dgm:pt modelId="{58C5CFDC-6A7D-0F4E-952B-74519CEBFF76}" type="pres">
      <dgm:prSet presAssocID="{C78E5531-05AE-1A4C-95C7-E2FA65328EB2}" presName="wedge3Tx" presStyleLbl="node1" presStyleIdx="2" presStyleCnt="3">
        <dgm:presLayoutVars>
          <dgm:chMax val="0"/>
          <dgm:chPref val="0"/>
          <dgm:bulletEnabled val="1"/>
        </dgm:presLayoutVars>
      </dgm:prSet>
      <dgm:spPr/>
    </dgm:pt>
    <dgm:pt modelId="{EE276DC0-EAF7-E540-8C48-37C1A2B9EC74}" type="pres">
      <dgm:prSet presAssocID="{A594038E-3FB3-0A43-B33A-BB560EC55CBF}" presName="arrowWedge1" presStyleLbl="fgSibTrans2D1" presStyleIdx="0" presStyleCnt="3"/>
      <dgm:spPr/>
    </dgm:pt>
    <dgm:pt modelId="{4102A9BA-BF99-1C43-924A-08429F078AE4}" type="pres">
      <dgm:prSet presAssocID="{7B13C6DF-C746-F349-9A34-FDCAA68907FE}" presName="arrowWedge2" presStyleLbl="fgSibTrans2D1" presStyleIdx="1" presStyleCnt="3"/>
      <dgm:spPr/>
    </dgm:pt>
    <dgm:pt modelId="{9D2CFAB2-DA81-844A-BEA3-95955B0D88A8}" type="pres">
      <dgm:prSet presAssocID="{41F726A0-B5E3-D44D-94B6-51A4860CC89C}" presName="arrowWedge3" presStyleLbl="fgSibTrans2D1" presStyleIdx="2" presStyleCnt="3"/>
      <dgm:spPr/>
    </dgm:pt>
  </dgm:ptLst>
  <dgm:cxnLst>
    <dgm:cxn modelId="{F8F8F803-CBAC-BE43-A130-5422E97BD83F}" type="presOf" srcId="{700A234E-8FAB-3249-AF04-436338B0872B}" destId="{4648BD81-03B8-D048-8942-1E027A62B80C}" srcOrd="1" destOrd="0" presId="urn:microsoft.com/office/officeart/2005/8/layout/cycle8"/>
    <dgm:cxn modelId="{DBC8DF2A-F2BA-F842-BE4C-61EE6030671E}" srcId="{C78E5531-05AE-1A4C-95C7-E2FA65328EB2}" destId="{5E8C6FAA-E892-0840-8A25-1E934DE835D0}" srcOrd="1" destOrd="0" parTransId="{96CE7FE0-4D7F-234F-890C-E9EE45FE9770}" sibTransId="{7B13C6DF-C746-F349-9A34-FDCAA68907FE}"/>
    <dgm:cxn modelId="{ED76B73E-FAFA-0C40-A376-EA655C7BEB18}" srcId="{C78E5531-05AE-1A4C-95C7-E2FA65328EB2}" destId="{441ED120-0AC1-5E4A-AC9C-504667376321}" srcOrd="2" destOrd="0" parTransId="{4B6E67D3-6E21-9C4A-81C7-78AC32116B76}" sibTransId="{41F726A0-B5E3-D44D-94B6-51A4860CC89C}"/>
    <dgm:cxn modelId="{BB749D40-2A64-F440-A506-C3CBDD5B3E51}" type="presOf" srcId="{5E8C6FAA-E892-0840-8A25-1E934DE835D0}" destId="{86AC6A77-4389-214C-8385-B13F34F1E13A}" srcOrd="0" destOrd="0" presId="urn:microsoft.com/office/officeart/2005/8/layout/cycle8"/>
    <dgm:cxn modelId="{B287BE40-CB80-F640-98B4-31526C14D6A4}" type="presOf" srcId="{5E8C6FAA-E892-0840-8A25-1E934DE835D0}" destId="{96A7AF89-6CFC-D24D-9F5F-6A2E8150C3A5}" srcOrd="1" destOrd="0" presId="urn:microsoft.com/office/officeart/2005/8/layout/cycle8"/>
    <dgm:cxn modelId="{793CFA44-3919-3F41-A6F5-76C387FCC2B8}" srcId="{C78E5531-05AE-1A4C-95C7-E2FA65328EB2}" destId="{700A234E-8FAB-3249-AF04-436338B0872B}" srcOrd="0" destOrd="0" parTransId="{E357AD94-A571-B44C-A96A-EC609E5337A3}" sibTransId="{A594038E-3FB3-0A43-B33A-BB560EC55CBF}"/>
    <dgm:cxn modelId="{DB6A7265-0355-1647-A079-FBCACD89A1D6}" type="presOf" srcId="{C78E5531-05AE-1A4C-95C7-E2FA65328EB2}" destId="{1BA5F479-4FD4-7142-94CB-84E106D75BA0}" srcOrd="0" destOrd="0" presId="urn:microsoft.com/office/officeart/2005/8/layout/cycle8"/>
    <dgm:cxn modelId="{44A6507D-5F71-8447-BD00-0FDB96EEFEEB}" type="presOf" srcId="{441ED120-0AC1-5E4A-AC9C-504667376321}" destId="{185D9CF1-689C-9043-B2DC-B76ACECD3A16}" srcOrd="0" destOrd="0" presId="urn:microsoft.com/office/officeart/2005/8/layout/cycle8"/>
    <dgm:cxn modelId="{B4D86989-3B0E-C04D-9CA3-FDC2768048E5}" type="presOf" srcId="{441ED120-0AC1-5E4A-AC9C-504667376321}" destId="{58C5CFDC-6A7D-0F4E-952B-74519CEBFF76}" srcOrd="1" destOrd="0" presId="urn:microsoft.com/office/officeart/2005/8/layout/cycle8"/>
    <dgm:cxn modelId="{C916CDB8-158D-D046-B8EB-9DF68D0F4F84}" type="presOf" srcId="{700A234E-8FAB-3249-AF04-436338B0872B}" destId="{8ADA8E90-2A1D-9844-A10B-854C8271ACB1}" srcOrd="0" destOrd="0" presId="urn:microsoft.com/office/officeart/2005/8/layout/cycle8"/>
    <dgm:cxn modelId="{962A17C4-45D1-AD4D-8B11-FFB7122518A8}" type="presParOf" srcId="{1BA5F479-4FD4-7142-94CB-84E106D75BA0}" destId="{8ADA8E90-2A1D-9844-A10B-854C8271ACB1}" srcOrd="0" destOrd="0" presId="urn:microsoft.com/office/officeart/2005/8/layout/cycle8"/>
    <dgm:cxn modelId="{573CD764-CE68-F748-A7C0-F8F439E59248}" type="presParOf" srcId="{1BA5F479-4FD4-7142-94CB-84E106D75BA0}" destId="{09C6C0A2-73EF-A745-B001-EE45A9F354AE}" srcOrd="1" destOrd="0" presId="urn:microsoft.com/office/officeart/2005/8/layout/cycle8"/>
    <dgm:cxn modelId="{FC9099FB-5278-F34B-AC8E-40AE5A5DE64D}" type="presParOf" srcId="{1BA5F479-4FD4-7142-94CB-84E106D75BA0}" destId="{6CFE0BDD-7FFB-FE4C-80A1-C6794A78AD31}" srcOrd="2" destOrd="0" presId="urn:microsoft.com/office/officeart/2005/8/layout/cycle8"/>
    <dgm:cxn modelId="{42EB417E-7269-404B-87A3-225B0323B5CF}" type="presParOf" srcId="{1BA5F479-4FD4-7142-94CB-84E106D75BA0}" destId="{4648BD81-03B8-D048-8942-1E027A62B80C}" srcOrd="3" destOrd="0" presId="urn:microsoft.com/office/officeart/2005/8/layout/cycle8"/>
    <dgm:cxn modelId="{89EDCCF9-C99E-9F40-B9C2-583D6DBEFF19}" type="presParOf" srcId="{1BA5F479-4FD4-7142-94CB-84E106D75BA0}" destId="{86AC6A77-4389-214C-8385-B13F34F1E13A}" srcOrd="4" destOrd="0" presId="urn:microsoft.com/office/officeart/2005/8/layout/cycle8"/>
    <dgm:cxn modelId="{F5CB5837-E47F-6A4C-9B29-9676C84371C4}" type="presParOf" srcId="{1BA5F479-4FD4-7142-94CB-84E106D75BA0}" destId="{2B6FFE1D-C0F3-9A4A-82F7-BF1AE93D88BA}" srcOrd="5" destOrd="0" presId="urn:microsoft.com/office/officeart/2005/8/layout/cycle8"/>
    <dgm:cxn modelId="{BBA00E37-E307-7444-847B-93D2ADF12BEE}" type="presParOf" srcId="{1BA5F479-4FD4-7142-94CB-84E106D75BA0}" destId="{9D98127C-8666-DB4B-BDAA-00A83E11B983}" srcOrd="6" destOrd="0" presId="urn:microsoft.com/office/officeart/2005/8/layout/cycle8"/>
    <dgm:cxn modelId="{D75F1DFE-71D0-224E-A1D9-A60EDF6EC344}" type="presParOf" srcId="{1BA5F479-4FD4-7142-94CB-84E106D75BA0}" destId="{96A7AF89-6CFC-D24D-9F5F-6A2E8150C3A5}" srcOrd="7" destOrd="0" presId="urn:microsoft.com/office/officeart/2005/8/layout/cycle8"/>
    <dgm:cxn modelId="{1CCC7993-4CC7-4340-BC0D-D627865B34D3}" type="presParOf" srcId="{1BA5F479-4FD4-7142-94CB-84E106D75BA0}" destId="{185D9CF1-689C-9043-B2DC-B76ACECD3A16}" srcOrd="8" destOrd="0" presId="urn:microsoft.com/office/officeart/2005/8/layout/cycle8"/>
    <dgm:cxn modelId="{F2551021-18F8-6540-9445-4587D96952A5}" type="presParOf" srcId="{1BA5F479-4FD4-7142-94CB-84E106D75BA0}" destId="{78EEAA21-9C92-AF45-9943-E7BE496CB72C}" srcOrd="9" destOrd="0" presId="urn:microsoft.com/office/officeart/2005/8/layout/cycle8"/>
    <dgm:cxn modelId="{A7F73852-EAFE-7D44-A4B4-E6B6B9152204}" type="presParOf" srcId="{1BA5F479-4FD4-7142-94CB-84E106D75BA0}" destId="{62A9E62C-6B78-A043-8147-9F8EB30FBBDB}" srcOrd="10" destOrd="0" presId="urn:microsoft.com/office/officeart/2005/8/layout/cycle8"/>
    <dgm:cxn modelId="{F8C43183-3FED-A140-80AF-9ADC3A102C56}" type="presParOf" srcId="{1BA5F479-4FD4-7142-94CB-84E106D75BA0}" destId="{58C5CFDC-6A7D-0F4E-952B-74519CEBFF76}" srcOrd="11" destOrd="0" presId="urn:microsoft.com/office/officeart/2005/8/layout/cycle8"/>
    <dgm:cxn modelId="{C886EF06-1691-EE48-9847-69DCE8251E31}" type="presParOf" srcId="{1BA5F479-4FD4-7142-94CB-84E106D75BA0}" destId="{EE276DC0-EAF7-E540-8C48-37C1A2B9EC74}" srcOrd="12" destOrd="0" presId="urn:microsoft.com/office/officeart/2005/8/layout/cycle8"/>
    <dgm:cxn modelId="{D094A433-8D84-CB4E-915E-5B45A7CF4986}" type="presParOf" srcId="{1BA5F479-4FD4-7142-94CB-84E106D75BA0}" destId="{4102A9BA-BF99-1C43-924A-08429F078AE4}" srcOrd="13" destOrd="0" presId="urn:microsoft.com/office/officeart/2005/8/layout/cycle8"/>
    <dgm:cxn modelId="{A628C81A-AE55-4946-9292-1F5A5F261C53}" type="presParOf" srcId="{1BA5F479-4FD4-7142-94CB-84E106D75BA0}" destId="{9D2CFAB2-DA81-844A-BEA3-95955B0D88A8}" srcOrd="14"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7CA5EF-C265-2C47-85DE-9789F89230E2}">
      <dsp:nvSpPr>
        <dsp:cNvPr id="0" name=""/>
        <dsp:cNvSpPr/>
      </dsp:nvSpPr>
      <dsp:spPr>
        <a:xfrm>
          <a:off x="2" y="0"/>
          <a:ext cx="8915395" cy="377825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02DF4E-77C9-0348-B8B7-4803D88037CA}">
      <dsp:nvSpPr>
        <dsp:cNvPr id="0" name=""/>
        <dsp:cNvSpPr/>
      </dsp:nvSpPr>
      <dsp:spPr>
        <a:xfrm>
          <a:off x="0" y="1133475"/>
          <a:ext cx="2674620" cy="15113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kern="1200" dirty="0"/>
            <a:t>الحماية الاجتماعية غير القائمة علي الاشتراكات</a:t>
          </a:r>
          <a:endParaRPr lang="en-US" sz="2400" kern="1200" dirty="0"/>
        </a:p>
      </dsp:txBody>
      <dsp:txXfrm>
        <a:off x="73776" y="1207251"/>
        <a:ext cx="2527068" cy="1363748"/>
      </dsp:txXfrm>
    </dsp:sp>
    <dsp:sp modelId="{465A93D6-7281-C143-8F99-DC36E7212E58}">
      <dsp:nvSpPr>
        <dsp:cNvPr id="0" name=""/>
        <dsp:cNvSpPr/>
      </dsp:nvSpPr>
      <dsp:spPr>
        <a:xfrm>
          <a:off x="3120390" y="1133475"/>
          <a:ext cx="2674620" cy="15113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kern="1200" dirty="0"/>
            <a:t>برامج سوق العمل النشط</a:t>
          </a:r>
          <a:endParaRPr lang="en-US" sz="2400" kern="1200" dirty="0"/>
        </a:p>
      </dsp:txBody>
      <dsp:txXfrm>
        <a:off x="3194166" y="1207251"/>
        <a:ext cx="2527068" cy="1363748"/>
      </dsp:txXfrm>
    </dsp:sp>
    <dsp:sp modelId="{C7E0270B-C882-B041-A4B7-96C05AF8A5AD}">
      <dsp:nvSpPr>
        <dsp:cNvPr id="0" name=""/>
        <dsp:cNvSpPr/>
      </dsp:nvSpPr>
      <dsp:spPr>
        <a:xfrm>
          <a:off x="6240780" y="1133475"/>
          <a:ext cx="2674620" cy="15113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SA" sz="2400" kern="1200" dirty="0"/>
            <a:t>الحماية الاجتماعية القائمة علي اشتراكات</a:t>
          </a:r>
          <a:endParaRPr lang="en-US" sz="2400" kern="1200" dirty="0"/>
        </a:p>
      </dsp:txBody>
      <dsp:txXfrm>
        <a:off x="6314556" y="1207251"/>
        <a:ext cx="2527068" cy="13637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A3F797-3B3E-F147-8648-EB09E5A9B594}">
      <dsp:nvSpPr>
        <dsp:cNvPr id="0" name=""/>
        <dsp:cNvSpPr/>
      </dsp:nvSpPr>
      <dsp:spPr>
        <a:xfrm>
          <a:off x="2591593" y="0"/>
          <a:ext cx="5129212" cy="5129212"/>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27D21C-78C0-A240-BF68-38ACCF2E5933}">
      <dsp:nvSpPr>
        <dsp:cNvPr id="0" name=""/>
        <dsp:cNvSpPr/>
      </dsp:nvSpPr>
      <dsp:spPr>
        <a:xfrm>
          <a:off x="2839437" y="265364"/>
          <a:ext cx="2051685" cy="205168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ar-SA" sz="1600" kern="1200" dirty="0"/>
            <a:t>الوظيفة الوقائية</a:t>
          </a:r>
          <a:endParaRPr lang="en-US" sz="1600" kern="1200" dirty="0"/>
        </a:p>
        <a:p>
          <a:pPr marL="0" lvl="0" indent="0" algn="ctr" defTabSz="711200" rtl="1">
            <a:lnSpc>
              <a:spcPct val="90000"/>
            </a:lnSpc>
            <a:spcBef>
              <a:spcPct val="0"/>
            </a:spcBef>
            <a:spcAft>
              <a:spcPct val="35000"/>
            </a:spcAft>
            <a:buNone/>
          </a:pPr>
          <a:r>
            <a:rPr lang="en-US" sz="1600" kern="1200" dirty="0"/>
            <a:t>(preventive)</a:t>
          </a:r>
        </a:p>
      </dsp:txBody>
      <dsp:txXfrm>
        <a:off x="2939592" y="365519"/>
        <a:ext cx="1851375" cy="1851375"/>
      </dsp:txXfrm>
    </dsp:sp>
    <dsp:sp modelId="{BE134800-9B2E-2644-A091-1BE43AABAF38}">
      <dsp:nvSpPr>
        <dsp:cNvPr id="0" name=""/>
        <dsp:cNvSpPr/>
      </dsp:nvSpPr>
      <dsp:spPr>
        <a:xfrm>
          <a:off x="5372078" y="293206"/>
          <a:ext cx="2051685" cy="2051685"/>
        </a:xfrm>
        <a:prstGeom prst="roundRect">
          <a:avLst/>
        </a:prstGeom>
        <a:solidFill>
          <a:schemeClr val="accent1"/>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ar-SA" sz="1600" kern="1200" dirty="0">
              <a:solidFill>
                <a:schemeClr val="bg1"/>
              </a:solidFill>
              <a:effectLst/>
              <a:ea typeface="Calibri" panose="020F0502020204030204" pitchFamily="34" charset="0"/>
              <a:cs typeface="Adelle Sans Devanagari" panose="02000503000000020004" pitchFamily="2" charset="-78"/>
            </a:rPr>
            <a:t>الوظيفة الحمائية</a:t>
          </a:r>
          <a:r>
            <a:rPr lang="en-US" sz="1600" kern="1200" dirty="0">
              <a:solidFill>
                <a:schemeClr val="bg1"/>
              </a:solidFill>
              <a:effectLst/>
              <a:latin typeface="Adelle Sans Devanagari" panose="02000503000000020004" pitchFamily="2" charset="-78"/>
              <a:ea typeface="Calibri" panose="020F0502020204030204" pitchFamily="34" charset="0"/>
            </a:rPr>
            <a:t> (protective) </a:t>
          </a:r>
          <a:endParaRPr lang="ar-SA" sz="1600" kern="1200" dirty="0">
            <a:solidFill>
              <a:schemeClr val="bg1"/>
            </a:solidFill>
            <a:effectLst/>
            <a:latin typeface="Adelle Sans Devanagari" panose="02000503000000020004" pitchFamily="2" charset="-78"/>
            <a:ea typeface="Calibri" panose="020F0502020204030204" pitchFamily="34" charset="0"/>
          </a:endParaRPr>
        </a:p>
      </dsp:txBody>
      <dsp:txXfrm>
        <a:off x="5472233" y="393361"/>
        <a:ext cx="1851375" cy="1851375"/>
      </dsp:txXfrm>
    </dsp:sp>
    <dsp:sp modelId="{C276D6A7-B2D9-2E46-9FD2-56D478491A2F}">
      <dsp:nvSpPr>
        <dsp:cNvPr id="0" name=""/>
        <dsp:cNvSpPr/>
      </dsp:nvSpPr>
      <dsp:spPr>
        <a:xfrm>
          <a:off x="2910712" y="2744128"/>
          <a:ext cx="2051685" cy="205168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ar-SA" sz="1600" kern="1200" dirty="0">
              <a:solidFill>
                <a:srgbClr val="000000"/>
              </a:solidFill>
              <a:effectLst/>
              <a:highlight>
                <a:srgbClr val="FFFF00"/>
              </a:highlight>
              <a:latin typeface="Adelle Sans Devanagari" panose="02000503000000020004" pitchFamily="2" charset="-78"/>
              <a:ea typeface="Calibri" panose="020F0502020204030204" pitchFamily="34" charset="0"/>
            </a:rPr>
            <a:t>الوظيفة التحويلية</a:t>
          </a:r>
          <a:r>
            <a:rPr lang="en-US" sz="1600" kern="1200" dirty="0">
              <a:solidFill>
                <a:srgbClr val="000000"/>
              </a:solidFill>
              <a:effectLst/>
              <a:highlight>
                <a:srgbClr val="FFFF00"/>
              </a:highlight>
              <a:latin typeface="Adelle Sans Devanagari" panose="02000503000000020004" pitchFamily="2" charset="-78"/>
              <a:ea typeface="Calibri" panose="020F0502020204030204" pitchFamily="34" charset="0"/>
            </a:rPr>
            <a:t> </a:t>
          </a:r>
          <a:r>
            <a:rPr lang="en-US" sz="1300" kern="1200" dirty="0">
              <a:solidFill>
                <a:srgbClr val="000000"/>
              </a:solidFill>
              <a:effectLst/>
              <a:highlight>
                <a:srgbClr val="FFFF00"/>
              </a:highlight>
              <a:latin typeface="Adelle Sans Devanagari" panose="02000503000000020004" pitchFamily="2" charset="-78"/>
              <a:ea typeface="Calibri" panose="020F0502020204030204" pitchFamily="34" charset="0"/>
            </a:rPr>
            <a:t>(transformative)</a:t>
          </a:r>
          <a:endParaRPr lang="ar-SA" sz="1300" kern="1200" dirty="0">
            <a:solidFill>
              <a:srgbClr val="000000"/>
            </a:solidFill>
            <a:effectLst/>
            <a:highlight>
              <a:srgbClr val="FFFF00"/>
            </a:highlight>
            <a:latin typeface="Adelle Sans Devanagari" panose="02000503000000020004" pitchFamily="2" charset="-78"/>
            <a:ea typeface="Calibri" panose="020F0502020204030204" pitchFamily="34" charset="0"/>
          </a:endParaRPr>
        </a:p>
      </dsp:txBody>
      <dsp:txXfrm>
        <a:off x="3010867" y="2844283"/>
        <a:ext cx="1851375" cy="1851375"/>
      </dsp:txXfrm>
    </dsp:sp>
    <dsp:sp modelId="{C3646655-8836-3F4A-A65C-F9348B3F93AE}">
      <dsp:nvSpPr>
        <dsp:cNvPr id="0" name=""/>
        <dsp:cNvSpPr/>
      </dsp:nvSpPr>
      <dsp:spPr>
        <a:xfrm>
          <a:off x="5335722" y="2744128"/>
          <a:ext cx="2051685" cy="2051685"/>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ar-SA" sz="1600" kern="1200" dirty="0">
              <a:solidFill>
                <a:schemeClr val="bg1"/>
              </a:solidFill>
              <a:effectLst/>
              <a:ea typeface="Calibri" panose="020F0502020204030204" pitchFamily="34" charset="0"/>
              <a:cs typeface="Adelle Sans Devanagari" panose="02000503000000020004" pitchFamily="2" charset="-78"/>
            </a:rPr>
            <a:t>الوظيفة التعزيزية</a:t>
          </a:r>
        </a:p>
        <a:p>
          <a:pPr marL="0" lvl="0" indent="0" algn="ctr" defTabSz="711200" rtl="1">
            <a:lnSpc>
              <a:spcPct val="90000"/>
            </a:lnSpc>
            <a:spcBef>
              <a:spcPct val="0"/>
            </a:spcBef>
            <a:spcAft>
              <a:spcPct val="35000"/>
            </a:spcAft>
            <a:buNone/>
          </a:pPr>
          <a:r>
            <a:rPr lang="en-US" sz="1200" kern="1200" dirty="0">
              <a:solidFill>
                <a:schemeClr val="bg1"/>
              </a:solidFill>
              <a:latin typeface="Adelle Sans Devanagari" panose="02000503000000020004" pitchFamily="2" charset="-78"/>
              <a:ea typeface="Calibri" panose="020F0502020204030204" pitchFamily="34" charset="0"/>
            </a:rPr>
            <a:t>(promotive)</a:t>
          </a:r>
          <a:endParaRPr lang="ar-SA" sz="1200" kern="1200" dirty="0">
            <a:solidFill>
              <a:schemeClr val="bg1"/>
            </a:solidFill>
            <a:latin typeface="Adelle Sans Devanagari" panose="02000503000000020004" pitchFamily="2" charset="-78"/>
            <a:ea typeface="Calibri" panose="020F0502020204030204" pitchFamily="34" charset="0"/>
          </a:endParaRPr>
        </a:p>
      </dsp:txBody>
      <dsp:txXfrm>
        <a:off x="5435877" y="2844283"/>
        <a:ext cx="1851375" cy="18513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48C53F-8A82-E24E-884F-8337D18D7CE8}">
      <dsp:nvSpPr>
        <dsp:cNvPr id="0" name=""/>
        <dsp:cNvSpPr/>
      </dsp:nvSpPr>
      <dsp:spPr>
        <a:xfrm>
          <a:off x="0" y="624624"/>
          <a:ext cx="4313237" cy="630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E9B4CF-D1F5-C948-B534-CF92512E7E0A}">
      <dsp:nvSpPr>
        <dsp:cNvPr id="0" name=""/>
        <dsp:cNvSpPr/>
      </dsp:nvSpPr>
      <dsp:spPr>
        <a:xfrm>
          <a:off x="215661" y="255624"/>
          <a:ext cx="3019265" cy="7380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121" tIns="0" rIns="114121" bIns="0" numCol="1" spcCol="1270" anchor="ctr" anchorCtr="0">
          <a:noAutofit/>
        </a:bodyPr>
        <a:lstStyle/>
        <a:p>
          <a:pPr marL="0" lvl="0" indent="0" algn="l" defTabSz="1111250">
            <a:lnSpc>
              <a:spcPct val="90000"/>
            </a:lnSpc>
            <a:spcBef>
              <a:spcPct val="0"/>
            </a:spcBef>
            <a:spcAft>
              <a:spcPct val="35000"/>
            </a:spcAft>
            <a:buNone/>
          </a:pPr>
          <a:r>
            <a:rPr lang="ar-SA" sz="2500" kern="1200" dirty="0"/>
            <a:t>دورة الحياة</a:t>
          </a:r>
          <a:endParaRPr lang="en-US" sz="2500" kern="1200" dirty="0"/>
        </a:p>
      </dsp:txBody>
      <dsp:txXfrm>
        <a:off x="251687" y="291650"/>
        <a:ext cx="2947213" cy="665948"/>
      </dsp:txXfrm>
    </dsp:sp>
    <dsp:sp modelId="{1149593C-CA5D-1440-881C-FE3307A00E0B}">
      <dsp:nvSpPr>
        <dsp:cNvPr id="0" name=""/>
        <dsp:cNvSpPr/>
      </dsp:nvSpPr>
      <dsp:spPr>
        <a:xfrm>
          <a:off x="0" y="1758625"/>
          <a:ext cx="4313237" cy="630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B5F484-2E94-1446-B0C6-D807AA49EF9E}">
      <dsp:nvSpPr>
        <dsp:cNvPr id="0" name=""/>
        <dsp:cNvSpPr/>
      </dsp:nvSpPr>
      <dsp:spPr>
        <a:xfrm>
          <a:off x="215661" y="1389625"/>
          <a:ext cx="3019265" cy="7380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121" tIns="0" rIns="114121" bIns="0" numCol="1" spcCol="1270" anchor="ctr" anchorCtr="0">
          <a:noAutofit/>
        </a:bodyPr>
        <a:lstStyle/>
        <a:p>
          <a:pPr marL="0" lvl="0" indent="0" algn="l" defTabSz="1111250">
            <a:lnSpc>
              <a:spcPct val="90000"/>
            </a:lnSpc>
            <a:spcBef>
              <a:spcPct val="0"/>
            </a:spcBef>
            <a:spcAft>
              <a:spcPct val="35000"/>
            </a:spcAft>
            <a:buNone/>
          </a:pPr>
          <a:r>
            <a:rPr lang="ar-SA" sz="2500" kern="1200" dirty="0"/>
            <a:t>إدماج الفئات الضعيفة</a:t>
          </a:r>
          <a:endParaRPr lang="en-US" sz="2500" kern="1200" dirty="0"/>
        </a:p>
      </dsp:txBody>
      <dsp:txXfrm>
        <a:off x="251687" y="1425651"/>
        <a:ext cx="2947213" cy="665948"/>
      </dsp:txXfrm>
    </dsp:sp>
    <dsp:sp modelId="{EAD59DBC-D59A-3147-A46C-44CD3242892B}">
      <dsp:nvSpPr>
        <dsp:cNvPr id="0" name=""/>
        <dsp:cNvSpPr/>
      </dsp:nvSpPr>
      <dsp:spPr>
        <a:xfrm>
          <a:off x="0" y="2892625"/>
          <a:ext cx="4313237" cy="630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5395AA-E988-814C-8DE6-360401362694}">
      <dsp:nvSpPr>
        <dsp:cNvPr id="0" name=""/>
        <dsp:cNvSpPr/>
      </dsp:nvSpPr>
      <dsp:spPr>
        <a:xfrm>
          <a:off x="215661" y="2523625"/>
          <a:ext cx="3019265" cy="7380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121" tIns="0" rIns="114121" bIns="0" numCol="1" spcCol="1270" anchor="ctr" anchorCtr="0">
          <a:noAutofit/>
        </a:bodyPr>
        <a:lstStyle/>
        <a:p>
          <a:pPr marL="0" lvl="0" indent="0" algn="l" defTabSz="1111250">
            <a:lnSpc>
              <a:spcPct val="90000"/>
            </a:lnSpc>
            <a:spcBef>
              <a:spcPct val="0"/>
            </a:spcBef>
            <a:spcAft>
              <a:spcPct val="35000"/>
            </a:spcAft>
            <a:buNone/>
          </a:pPr>
          <a:r>
            <a:rPr lang="ar-SA" sz="2500" kern="1200" dirty="0"/>
            <a:t>الاستجابة للصدمات</a:t>
          </a:r>
          <a:endParaRPr lang="en-US" sz="2500" kern="1200" dirty="0"/>
        </a:p>
      </dsp:txBody>
      <dsp:txXfrm>
        <a:off x="251687" y="2559651"/>
        <a:ext cx="2947213" cy="6659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DA8E90-2A1D-9844-A10B-854C8271ACB1}">
      <dsp:nvSpPr>
        <dsp:cNvPr id="0" name=""/>
        <dsp:cNvSpPr/>
      </dsp:nvSpPr>
      <dsp:spPr>
        <a:xfrm>
          <a:off x="635117" y="245586"/>
          <a:ext cx="3173730" cy="3173730"/>
        </a:xfrm>
        <a:prstGeom prst="pie">
          <a:avLst>
            <a:gd name="adj1" fmla="val 16200000"/>
            <a:gd name="adj2" fmla="val 18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rtl="1">
            <a:lnSpc>
              <a:spcPct val="90000"/>
            </a:lnSpc>
            <a:spcBef>
              <a:spcPct val="0"/>
            </a:spcBef>
            <a:spcAft>
              <a:spcPct val="35000"/>
            </a:spcAft>
            <a:buNone/>
          </a:pPr>
          <a:r>
            <a:rPr lang="ar-SA" sz="2800" kern="1200" dirty="0"/>
            <a:t>التغطية</a:t>
          </a:r>
          <a:endParaRPr lang="en-US" sz="2100" kern="1200" dirty="0"/>
        </a:p>
      </dsp:txBody>
      <dsp:txXfrm>
        <a:off x="2307749" y="918114"/>
        <a:ext cx="1133475" cy="944562"/>
      </dsp:txXfrm>
    </dsp:sp>
    <dsp:sp modelId="{86AC6A77-4389-214C-8385-B13F34F1E13A}">
      <dsp:nvSpPr>
        <dsp:cNvPr id="0" name=""/>
        <dsp:cNvSpPr/>
      </dsp:nvSpPr>
      <dsp:spPr>
        <a:xfrm>
          <a:off x="569754" y="358933"/>
          <a:ext cx="3173730" cy="3173730"/>
        </a:xfrm>
        <a:prstGeom prst="pie">
          <a:avLst>
            <a:gd name="adj1" fmla="val 1800000"/>
            <a:gd name="adj2" fmla="val 90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ar-SA" sz="2800" kern="1200" dirty="0"/>
            <a:t>المنافع</a:t>
          </a:r>
          <a:endParaRPr lang="en-US" sz="2800" kern="1200" dirty="0"/>
        </a:p>
      </dsp:txBody>
      <dsp:txXfrm>
        <a:off x="1325404" y="2418080"/>
        <a:ext cx="1700212" cy="831215"/>
      </dsp:txXfrm>
    </dsp:sp>
    <dsp:sp modelId="{185D9CF1-689C-9043-B2DC-B76ACECD3A16}">
      <dsp:nvSpPr>
        <dsp:cNvPr id="0" name=""/>
        <dsp:cNvSpPr/>
      </dsp:nvSpPr>
      <dsp:spPr>
        <a:xfrm>
          <a:off x="504390" y="245586"/>
          <a:ext cx="3173730" cy="3173730"/>
        </a:xfrm>
        <a:prstGeom prst="pie">
          <a:avLst>
            <a:gd name="adj1" fmla="val 9000000"/>
            <a:gd name="adj2" fmla="val 1620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ar-SA" sz="2400" kern="1200" dirty="0"/>
            <a:t>الحماية من المخاطر</a:t>
          </a:r>
          <a:endParaRPr lang="en-US" sz="2100" kern="1200" dirty="0"/>
        </a:p>
      </dsp:txBody>
      <dsp:txXfrm>
        <a:off x="872014" y="918114"/>
        <a:ext cx="1133475" cy="944562"/>
      </dsp:txXfrm>
    </dsp:sp>
    <dsp:sp modelId="{EE276DC0-EAF7-E540-8C48-37C1A2B9EC74}">
      <dsp:nvSpPr>
        <dsp:cNvPr id="0" name=""/>
        <dsp:cNvSpPr/>
      </dsp:nvSpPr>
      <dsp:spPr>
        <a:xfrm>
          <a:off x="438910" y="49117"/>
          <a:ext cx="3566668" cy="3566668"/>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02A9BA-BF99-1C43-924A-08429F078AE4}">
      <dsp:nvSpPr>
        <dsp:cNvPr id="0" name=""/>
        <dsp:cNvSpPr/>
      </dsp:nvSpPr>
      <dsp:spPr>
        <a:xfrm>
          <a:off x="373285" y="162264"/>
          <a:ext cx="3566668" cy="3566668"/>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D2CFAB2-DA81-844A-BEA3-95955B0D88A8}">
      <dsp:nvSpPr>
        <dsp:cNvPr id="0" name=""/>
        <dsp:cNvSpPr/>
      </dsp:nvSpPr>
      <dsp:spPr>
        <a:xfrm>
          <a:off x="307659" y="49117"/>
          <a:ext cx="3566668" cy="3566668"/>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E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755389-6F65-2648-AAF7-4D604BA619A4}" type="datetimeFigureOut">
              <a:rPr lang="en-EG" smtClean="0"/>
              <a:t>26/11/2025</a:t>
            </a:fld>
            <a:endParaRPr lang="en-E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E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E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E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693FC4-6AA3-8548-A538-FF0F7973080A}" type="slidenum">
              <a:rPr lang="en-EG" smtClean="0"/>
              <a:t>‹#›</a:t>
            </a:fld>
            <a:endParaRPr lang="en-EG"/>
          </a:p>
        </p:txBody>
      </p:sp>
    </p:spTree>
    <p:extLst>
      <p:ext uri="{BB962C8B-B14F-4D97-AF65-F5344CB8AC3E}">
        <p14:creationId xmlns:p14="http://schemas.microsoft.com/office/powerpoint/2010/main" val="22709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r>
              <a:rPr lang="ar-SA" sz="1800" dirty="0">
                <a:solidFill>
                  <a:srgbClr val="000000"/>
                </a:solidFill>
                <a:effectLst/>
                <a:ea typeface="Calibri" panose="020F0502020204030204" pitchFamily="34" charset="0"/>
                <a:cs typeface="Adelle Sans Devanagari" panose="02000503000000020004" pitchFamily="2" charset="-78"/>
              </a:rPr>
              <a:t>إعلان منظمة العمل الدولية بشأن المبادئ والحقوق الأساسية في العمل (1998)، واتفاقية الأمم المتحدة لحقوق الطفل (1989)، واتفاقية  حظر أسوأ أشكال عمل الأطفال رقم  182 لسنة 1999  وغيرها من وثائق. </a:t>
            </a:r>
            <a:endParaRPr lang="en-EG" dirty="0"/>
          </a:p>
        </p:txBody>
      </p:sp>
      <p:sp>
        <p:nvSpPr>
          <p:cNvPr id="4" name="Slide Number Placeholder 3"/>
          <p:cNvSpPr>
            <a:spLocks noGrp="1"/>
          </p:cNvSpPr>
          <p:nvPr>
            <p:ph type="sldNum" sz="quarter" idx="5"/>
          </p:nvPr>
        </p:nvSpPr>
        <p:spPr/>
        <p:txBody>
          <a:bodyPr/>
          <a:lstStyle/>
          <a:p>
            <a:fld id="{AD693FC4-6AA3-8548-A538-FF0F7973080A}" type="slidenum">
              <a:rPr lang="en-EG" smtClean="0"/>
              <a:t>4</a:t>
            </a:fld>
            <a:endParaRPr lang="en-EG"/>
          </a:p>
        </p:txBody>
      </p:sp>
    </p:spTree>
    <p:extLst>
      <p:ext uri="{BB962C8B-B14F-4D97-AF65-F5344CB8AC3E}">
        <p14:creationId xmlns:p14="http://schemas.microsoft.com/office/powerpoint/2010/main" val="3432716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r>
              <a:rPr lang="ar-SA" dirty="0"/>
              <a:t>الاعمال الخطرة وأسوأ أشكال الاعمال</a:t>
            </a:r>
            <a:endParaRPr lang="en-EG" dirty="0"/>
          </a:p>
        </p:txBody>
      </p:sp>
      <p:sp>
        <p:nvSpPr>
          <p:cNvPr id="4" name="Slide Number Placeholder 3"/>
          <p:cNvSpPr>
            <a:spLocks noGrp="1"/>
          </p:cNvSpPr>
          <p:nvPr>
            <p:ph type="sldNum" sz="quarter" idx="5"/>
          </p:nvPr>
        </p:nvSpPr>
        <p:spPr/>
        <p:txBody>
          <a:bodyPr/>
          <a:lstStyle/>
          <a:p>
            <a:fld id="{AD693FC4-6AA3-8548-A538-FF0F7973080A}" type="slidenum">
              <a:rPr lang="en-EG" smtClean="0"/>
              <a:t>5</a:t>
            </a:fld>
            <a:endParaRPr lang="en-EG"/>
          </a:p>
        </p:txBody>
      </p:sp>
    </p:spTree>
    <p:extLst>
      <p:ext uri="{BB962C8B-B14F-4D97-AF65-F5344CB8AC3E}">
        <p14:creationId xmlns:p14="http://schemas.microsoft.com/office/powerpoint/2010/main" val="2519280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EG" dirty="0"/>
          </a:p>
        </p:txBody>
      </p:sp>
      <p:sp>
        <p:nvSpPr>
          <p:cNvPr id="4" name="Slide Number Placeholder 3"/>
          <p:cNvSpPr>
            <a:spLocks noGrp="1"/>
          </p:cNvSpPr>
          <p:nvPr>
            <p:ph type="sldNum" sz="quarter" idx="5"/>
          </p:nvPr>
        </p:nvSpPr>
        <p:spPr/>
        <p:txBody>
          <a:bodyPr/>
          <a:lstStyle/>
          <a:p>
            <a:fld id="{AD693FC4-6AA3-8548-A538-FF0F7973080A}" type="slidenum">
              <a:rPr lang="en-EG" smtClean="0"/>
              <a:t>10</a:t>
            </a:fld>
            <a:endParaRPr lang="en-EG"/>
          </a:p>
        </p:txBody>
      </p:sp>
    </p:spTree>
    <p:extLst>
      <p:ext uri="{BB962C8B-B14F-4D97-AF65-F5344CB8AC3E}">
        <p14:creationId xmlns:p14="http://schemas.microsoft.com/office/powerpoint/2010/main" val="1908578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EG" dirty="0"/>
          </a:p>
        </p:txBody>
      </p:sp>
      <p:sp>
        <p:nvSpPr>
          <p:cNvPr id="4" name="Slide Number Placeholder 3"/>
          <p:cNvSpPr>
            <a:spLocks noGrp="1"/>
          </p:cNvSpPr>
          <p:nvPr>
            <p:ph type="sldNum" sz="quarter" idx="5"/>
          </p:nvPr>
        </p:nvSpPr>
        <p:spPr/>
        <p:txBody>
          <a:bodyPr/>
          <a:lstStyle/>
          <a:p>
            <a:fld id="{AD693FC4-6AA3-8548-A538-FF0F7973080A}" type="slidenum">
              <a:rPr lang="en-EG" smtClean="0"/>
              <a:t>17</a:t>
            </a:fld>
            <a:endParaRPr lang="en-EG"/>
          </a:p>
        </p:txBody>
      </p:sp>
    </p:spTree>
    <p:extLst>
      <p:ext uri="{BB962C8B-B14F-4D97-AF65-F5344CB8AC3E}">
        <p14:creationId xmlns:p14="http://schemas.microsoft.com/office/powerpoint/2010/main" val="3138922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EG" dirty="0"/>
          </a:p>
        </p:txBody>
      </p:sp>
      <p:sp>
        <p:nvSpPr>
          <p:cNvPr id="4" name="Slide Number Placeholder 3"/>
          <p:cNvSpPr>
            <a:spLocks noGrp="1"/>
          </p:cNvSpPr>
          <p:nvPr>
            <p:ph type="sldNum" sz="quarter" idx="5"/>
          </p:nvPr>
        </p:nvSpPr>
        <p:spPr/>
        <p:txBody>
          <a:bodyPr/>
          <a:lstStyle/>
          <a:p>
            <a:fld id="{AD693FC4-6AA3-8548-A538-FF0F7973080A}" type="slidenum">
              <a:rPr lang="en-EG" smtClean="0"/>
              <a:t>19</a:t>
            </a:fld>
            <a:endParaRPr lang="en-EG"/>
          </a:p>
        </p:txBody>
      </p:sp>
    </p:spTree>
    <p:extLst>
      <p:ext uri="{BB962C8B-B14F-4D97-AF65-F5344CB8AC3E}">
        <p14:creationId xmlns:p14="http://schemas.microsoft.com/office/powerpoint/2010/main" val="36307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r" defTabSz="914400" rtl="1" eaLnBrk="1" latinLnBrk="0" hangingPunct="1"/>
            <a:endParaRPr lang="en-EG" dirty="0"/>
          </a:p>
        </p:txBody>
      </p:sp>
      <p:sp>
        <p:nvSpPr>
          <p:cNvPr id="4" name="Slide Number Placeholder 3"/>
          <p:cNvSpPr>
            <a:spLocks noGrp="1"/>
          </p:cNvSpPr>
          <p:nvPr>
            <p:ph type="sldNum" sz="quarter" idx="5"/>
          </p:nvPr>
        </p:nvSpPr>
        <p:spPr/>
        <p:txBody>
          <a:bodyPr/>
          <a:lstStyle/>
          <a:p>
            <a:fld id="{AD693FC4-6AA3-8548-A538-FF0F7973080A}" type="slidenum">
              <a:rPr lang="en-EG" smtClean="0"/>
              <a:t>22</a:t>
            </a:fld>
            <a:endParaRPr lang="en-EG"/>
          </a:p>
        </p:txBody>
      </p:sp>
    </p:spTree>
    <p:extLst>
      <p:ext uri="{BB962C8B-B14F-4D97-AF65-F5344CB8AC3E}">
        <p14:creationId xmlns:p14="http://schemas.microsoft.com/office/powerpoint/2010/main" val="1747990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11/26/25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11/26/25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75E18-908E-668B-220F-50804A117BD9}"/>
              </a:ext>
            </a:extLst>
          </p:cNvPr>
          <p:cNvSpPr>
            <a:spLocks noGrp="1"/>
          </p:cNvSpPr>
          <p:nvPr>
            <p:ph type="ctrTitle"/>
          </p:nvPr>
        </p:nvSpPr>
        <p:spPr/>
        <p:txBody>
          <a:bodyPr>
            <a:normAutofit/>
          </a:bodyPr>
          <a:lstStyle/>
          <a:p>
            <a:pPr algn="ctr" rtl="1"/>
            <a:r>
              <a:rPr lang="ar-SA" sz="28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الحماية الاجتماعية للأطفال العاملين في الدول العربية</a:t>
            </a:r>
            <a:br>
              <a:rPr lang="en-EG" sz="2800" kern="100" dirty="0">
                <a:effectLst/>
                <a:latin typeface="Calibri" panose="020F0502020204030204" pitchFamily="34" charset="0"/>
                <a:ea typeface="Calibri" panose="020F0502020204030204" pitchFamily="34" charset="0"/>
                <a:cs typeface="Arial" panose="020B0604020202020204" pitchFamily="34" charset="0"/>
              </a:rPr>
            </a:br>
            <a:r>
              <a:rPr lang="ar-SA" sz="28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دراسة الواقع واستشراف المستقبل</a:t>
            </a:r>
            <a:br>
              <a:rPr lang="en-EG" sz="2800" kern="100" dirty="0">
                <a:effectLst/>
                <a:latin typeface="Calibri" panose="020F0502020204030204" pitchFamily="34" charset="0"/>
                <a:ea typeface="Calibri" panose="020F0502020204030204" pitchFamily="34" charset="0"/>
                <a:cs typeface="Arial" panose="020B0604020202020204" pitchFamily="34" charset="0"/>
              </a:rPr>
            </a:br>
            <a:endParaRPr lang="en-EG" sz="7200" dirty="0"/>
          </a:p>
        </p:txBody>
      </p:sp>
      <p:sp>
        <p:nvSpPr>
          <p:cNvPr id="3" name="Subtitle 2">
            <a:extLst>
              <a:ext uri="{FF2B5EF4-FFF2-40B4-BE49-F238E27FC236}">
                <a16:creationId xmlns:a16="http://schemas.microsoft.com/office/drawing/2014/main" id="{65A62CBB-E888-93CE-327E-7C78E914568C}"/>
              </a:ext>
            </a:extLst>
          </p:cNvPr>
          <p:cNvSpPr>
            <a:spLocks noGrp="1"/>
          </p:cNvSpPr>
          <p:nvPr>
            <p:ph type="subTitle" idx="1"/>
          </p:nvPr>
        </p:nvSpPr>
        <p:spPr/>
        <p:txBody>
          <a:bodyPr>
            <a:normAutofit lnSpcReduction="10000"/>
          </a:bodyPr>
          <a:lstStyle/>
          <a:p>
            <a:pPr algn="ctr" rtl="1"/>
            <a:r>
              <a:rPr lang="ar-SA" sz="18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أ.د. هويدا عدلي رومان</a:t>
            </a:r>
            <a:endParaRPr lang="en-EG" sz="1800" kern="100" dirty="0">
              <a:effectLst/>
              <a:latin typeface="Calibri" panose="020F0502020204030204" pitchFamily="34" charset="0"/>
              <a:ea typeface="Calibri" panose="020F0502020204030204" pitchFamily="34" charset="0"/>
              <a:cs typeface="Arial" panose="020B0604020202020204" pitchFamily="34" charset="0"/>
            </a:endParaRPr>
          </a:p>
          <a:p>
            <a:pPr algn="ctr" rtl="1"/>
            <a:r>
              <a:rPr lang="ar-SA" sz="18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أستاذ العلوم السياسية</a:t>
            </a:r>
            <a:endParaRPr lang="en-EG" sz="1800" kern="100" dirty="0">
              <a:effectLst/>
              <a:latin typeface="Calibri" panose="020F0502020204030204" pitchFamily="34" charset="0"/>
              <a:ea typeface="Calibri" panose="020F0502020204030204" pitchFamily="34" charset="0"/>
              <a:cs typeface="Arial" panose="020B0604020202020204" pitchFamily="34" charset="0"/>
            </a:endParaRPr>
          </a:p>
          <a:p>
            <a:pPr algn="ctr" rtl="1"/>
            <a:r>
              <a:rPr lang="ar-SA" sz="18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المركز القومي للبحوث الاجتماعية والجنائية</a:t>
            </a:r>
            <a:endParaRPr lang="en-EG" sz="1800" kern="100" dirty="0">
              <a:effectLst/>
              <a:latin typeface="Calibri" panose="020F0502020204030204" pitchFamily="34" charset="0"/>
              <a:ea typeface="Calibri" panose="020F0502020204030204" pitchFamily="34" charset="0"/>
              <a:cs typeface="Arial" panose="020B0604020202020204" pitchFamily="34" charset="0"/>
            </a:endParaRPr>
          </a:p>
          <a:p>
            <a:endParaRPr lang="en-EG" dirty="0"/>
          </a:p>
        </p:txBody>
      </p:sp>
    </p:spTree>
    <p:extLst>
      <p:ext uri="{BB962C8B-B14F-4D97-AF65-F5344CB8AC3E}">
        <p14:creationId xmlns:p14="http://schemas.microsoft.com/office/powerpoint/2010/main" val="4005938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BE63C-1ADE-14CF-77E2-A448F2244B5F}"/>
              </a:ext>
            </a:extLst>
          </p:cNvPr>
          <p:cNvSpPr>
            <a:spLocks noGrp="1"/>
          </p:cNvSpPr>
          <p:nvPr>
            <p:ph type="title"/>
          </p:nvPr>
        </p:nvSpPr>
        <p:spPr>
          <a:xfrm>
            <a:off x="2592924" y="624110"/>
            <a:ext cx="8911687" cy="876078"/>
          </a:xfrm>
        </p:spPr>
        <p:txBody>
          <a:bodyPr>
            <a:normAutofit fontScale="90000"/>
          </a:bodyPr>
          <a:lstStyle/>
          <a:p>
            <a:pPr algn="r"/>
            <a:r>
              <a:rPr lang="ar-SA" sz="36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واقع عمالة الأطفال عالميا وإقليميا:</a:t>
            </a:r>
            <a:br>
              <a:rPr lang="ar-SA" sz="36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br>
            <a:endParaRPr lang="en-EG" dirty="0"/>
          </a:p>
        </p:txBody>
      </p:sp>
      <p:sp>
        <p:nvSpPr>
          <p:cNvPr id="3" name="Text Placeholder 2">
            <a:extLst>
              <a:ext uri="{FF2B5EF4-FFF2-40B4-BE49-F238E27FC236}">
                <a16:creationId xmlns:a16="http://schemas.microsoft.com/office/drawing/2014/main" id="{B2CF1CEB-5505-8528-FF50-E83E2BB7AFAF}"/>
              </a:ext>
            </a:extLst>
          </p:cNvPr>
          <p:cNvSpPr>
            <a:spLocks noGrp="1"/>
          </p:cNvSpPr>
          <p:nvPr>
            <p:ph type="body" idx="1"/>
          </p:nvPr>
        </p:nvSpPr>
        <p:spPr/>
        <p:txBody>
          <a:bodyPr/>
          <a:lstStyle/>
          <a:p>
            <a:pPr marL="0" indent="0" algn="r" defTabSz="457200" rtl="1" eaLnBrk="1" latinLnBrk="0" hangingPunct="1">
              <a:spcBef>
                <a:spcPts val="1000"/>
              </a:spcBef>
              <a:spcAft>
                <a:spcPts val="0"/>
              </a:spcAft>
              <a:buClr>
                <a:schemeClr val="accent1"/>
              </a:buClr>
              <a:buFont typeface="Wingdings 3" charset="2"/>
              <a:buNone/>
            </a:pPr>
            <a:r>
              <a:rPr lang="ar-SA" sz="3200" b="1" dirty="0"/>
              <a:t>2020</a:t>
            </a:r>
            <a:endParaRPr lang="en-EG" sz="3200" b="1" dirty="0"/>
          </a:p>
        </p:txBody>
      </p:sp>
      <p:sp>
        <p:nvSpPr>
          <p:cNvPr id="4" name="Content Placeholder 3">
            <a:extLst>
              <a:ext uri="{FF2B5EF4-FFF2-40B4-BE49-F238E27FC236}">
                <a16:creationId xmlns:a16="http://schemas.microsoft.com/office/drawing/2014/main" id="{C4B74CC4-9B8F-90A9-228F-2FC7D378C1E1}"/>
              </a:ext>
            </a:extLst>
          </p:cNvPr>
          <p:cNvSpPr>
            <a:spLocks noGrp="1"/>
          </p:cNvSpPr>
          <p:nvPr>
            <p:ph sz="half" idx="2"/>
          </p:nvPr>
        </p:nvSpPr>
        <p:spPr/>
        <p:txBody>
          <a:bodyPr>
            <a:normAutofit lnSpcReduction="10000"/>
          </a:bodyPr>
          <a:lstStyle/>
          <a:p>
            <a:pPr marL="0" indent="0" algn="just" defTabSz="457200" rtl="1" eaLnBrk="1" latinLnBrk="0" hangingPunct="1">
              <a:lnSpc>
                <a:spcPct val="200000"/>
              </a:lnSpc>
              <a:spcBef>
                <a:spcPts val="1000"/>
              </a:spcBef>
              <a:spcAft>
                <a:spcPts val="0"/>
              </a:spcAft>
              <a:buClr>
                <a:schemeClr val="accent1"/>
              </a:buClr>
              <a:buNone/>
            </a:pPr>
            <a:r>
              <a:rPr lang="ar-SA" sz="2000" b="1" dirty="0">
                <a:solidFill>
                  <a:srgbClr val="000000"/>
                </a:solidFill>
                <a:effectLst/>
                <a:highlight>
                  <a:srgbClr val="FF00FF"/>
                </a:highlight>
                <a:ea typeface="Calibri" panose="020F0502020204030204" pitchFamily="34" charset="0"/>
                <a:cs typeface="Adelle Sans Devanagari" panose="02000503000000020004" pitchFamily="2" charset="-78"/>
              </a:rPr>
              <a:t>160 </a:t>
            </a:r>
            <a:r>
              <a:rPr lang="ar-SA" sz="2000" b="1" dirty="0">
                <a:solidFill>
                  <a:srgbClr val="000000"/>
                </a:solidFill>
                <a:effectLst/>
                <a:ea typeface="Calibri" panose="020F0502020204030204" pitchFamily="34" charset="0"/>
                <a:cs typeface="Adelle Sans Devanagari" panose="02000503000000020004" pitchFamily="2" charset="-78"/>
              </a:rPr>
              <a:t>مليون طفل في الفئة العمرية من 5 إلي 17 سنة،، منهم </a:t>
            </a:r>
            <a:r>
              <a:rPr lang="ar-SA" sz="2000" b="1" dirty="0">
                <a:solidFill>
                  <a:srgbClr val="000000"/>
                </a:solidFill>
                <a:effectLst/>
                <a:highlight>
                  <a:srgbClr val="FF00FF"/>
                </a:highlight>
                <a:ea typeface="Calibri" panose="020F0502020204030204" pitchFamily="34" charset="0"/>
                <a:cs typeface="Adelle Sans Devanagari" panose="02000503000000020004" pitchFamily="2" charset="-78"/>
              </a:rPr>
              <a:t>79</a:t>
            </a:r>
            <a:r>
              <a:rPr lang="ar-SA" sz="2000" b="1" dirty="0">
                <a:solidFill>
                  <a:srgbClr val="000000"/>
                </a:solidFill>
                <a:effectLst/>
                <a:ea typeface="Calibri" panose="020F0502020204030204" pitchFamily="34" charset="0"/>
                <a:cs typeface="Adelle Sans Devanagari" panose="02000503000000020004" pitchFamily="2" charset="-78"/>
              </a:rPr>
              <a:t>مليون طفل ينخرطون في أعمال خطرة.</a:t>
            </a:r>
          </a:p>
          <a:p>
            <a:pPr marL="0" indent="0" algn="just" defTabSz="457200" rtl="1" eaLnBrk="1" latinLnBrk="0" hangingPunct="1">
              <a:lnSpc>
                <a:spcPct val="200000"/>
              </a:lnSpc>
              <a:spcBef>
                <a:spcPts val="1000"/>
              </a:spcBef>
              <a:spcAft>
                <a:spcPts val="0"/>
              </a:spcAft>
              <a:buClr>
                <a:schemeClr val="accent1"/>
              </a:buClr>
              <a:buNone/>
            </a:pPr>
            <a:r>
              <a:rPr lang="ar-SA" sz="2000" b="1" dirty="0">
                <a:solidFill>
                  <a:schemeClr val="accent1">
                    <a:lumMod val="75000"/>
                  </a:schemeClr>
                </a:solidFill>
                <a:cs typeface="Adelle Sans Devanagari" panose="02000503000000020004" pitchFamily="2" charset="-78"/>
              </a:rPr>
              <a:t>إقليميا:</a:t>
            </a:r>
          </a:p>
          <a:p>
            <a:pPr marL="0" indent="0" algn="just" rtl="1">
              <a:lnSpc>
                <a:spcPct val="200000"/>
              </a:lnSpc>
              <a:buNone/>
            </a:pPr>
            <a:r>
              <a:rPr lang="ar-SA" sz="2000" b="1" dirty="0">
                <a:solidFill>
                  <a:schemeClr val="tx1"/>
                </a:solidFill>
              </a:rPr>
              <a:t>10.1 مليون طفل عامل</a:t>
            </a:r>
            <a:endParaRPr lang="en-EG" sz="2000" b="1" dirty="0">
              <a:solidFill>
                <a:schemeClr val="tx1"/>
              </a:solidFill>
            </a:endParaRPr>
          </a:p>
          <a:p>
            <a:pPr marL="0" indent="0" algn="just" defTabSz="457200" rtl="1" eaLnBrk="1" latinLnBrk="0" hangingPunct="1">
              <a:lnSpc>
                <a:spcPct val="200000"/>
              </a:lnSpc>
              <a:spcBef>
                <a:spcPts val="1000"/>
              </a:spcBef>
              <a:spcAft>
                <a:spcPts val="0"/>
              </a:spcAft>
              <a:buClr>
                <a:schemeClr val="accent1"/>
              </a:buClr>
              <a:buNone/>
            </a:pPr>
            <a:endParaRPr lang="ar-SA" sz="2000" b="1" dirty="0">
              <a:solidFill>
                <a:srgbClr val="000000"/>
              </a:solidFill>
              <a:cs typeface="Adelle Sans Devanagari" panose="02000503000000020004" pitchFamily="2" charset="-78"/>
            </a:endParaRPr>
          </a:p>
          <a:p>
            <a:pPr marL="0" indent="0" algn="just" defTabSz="457200" rtl="1" eaLnBrk="1" latinLnBrk="0" hangingPunct="1">
              <a:lnSpc>
                <a:spcPct val="200000"/>
              </a:lnSpc>
              <a:spcBef>
                <a:spcPts val="1000"/>
              </a:spcBef>
              <a:spcAft>
                <a:spcPts val="0"/>
              </a:spcAft>
              <a:buClr>
                <a:schemeClr val="accent1"/>
              </a:buClr>
              <a:buNone/>
            </a:pPr>
            <a:endParaRPr lang="en-EG" sz="2000" b="1" dirty="0"/>
          </a:p>
        </p:txBody>
      </p:sp>
      <p:sp>
        <p:nvSpPr>
          <p:cNvPr id="5" name="Text Placeholder 4">
            <a:extLst>
              <a:ext uri="{FF2B5EF4-FFF2-40B4-BE49-F238E27FC236}">
                <a16:creationId xmlns:a16="http://schemas.microsoft.com/office/drawing/2014/main" id="{C558DACD-FD59-5E4F-77E2-803D354F7814}"/>
              </a:ext>
            </a:extLst>
          </p:cNvPr>
          <p:cNvSpPr>
            <a:spLocks noGrp="1"/>
          </p:cNvSpPr>
          <p:nvPr>
            <p:ph type="body" sz="quarter" idx="3"/>
          </p:nvPr>
        </p:nvSpPr>
        <p:spPr/>
        <p:txBody>
          <a:bodyPr/>
          <a:lstStyle/>
          <a:p>
            <a:pPr marL="0" indent="0" algn="r" defTabSz="457200" rtl="1" eaLnBrk="1" latinLnBrk="0" hangingPunct="1">
              <a:spcBef>
                <a:spcPts val="1000"/>
              </a:spcBef>
              <a:spcAft>
                <a:spcPts val="0"/>
              </a:spcAft>
              <a:buClr>
                <a:schemeClr val="accent1"/>
              </a:buClr>
              <a:buFont typeface="Wingdings 3" charset="2"/>
              <a:buNone/>
            </a:pPr>
            <a:r>
              <a:rPr lang="ar-SA" sz="3200" b="1" dirty="0"/>
              <a:t>2024</a:t>
            </a:r>
            <a:endParaRPr lang="en-EG" sz="3200" b="1" dirty="0"/>
          </a:p>
        </p:txBody>
      </p:sp>
      <p:sp>
        <p:nvSpPr>
          <p:cNvPr id="6" name="Content Placeholder 5">
            <a:extLst>
              <a:ext uri="{FF2B5EF4-FFF2-40B4-BE49-F238E27FC236}">
                <a16:creationId xmlns:a16="http://schemas.microsoft.com/office/drawing/2014/main" id="{033A4463-4611-D52B-F079-D412FA813E1A}"/>
              </a:ext>
            </a:extLst>
          </p:cNvPr>
          <p:cNvSpPr>
            <a:spLocks noGrp="1"/>
          </p:cNvSpPr>
          <p:nvPr>
            <p:ph sz="quarter" idx="4"/>
          </p:nvPr>
        </p:nvSpPr>
        <p:spPr/>
        <p:txBody>
          <a:bodyPr>
            <a:normAutofit lnSpcReduction="10000"/>
          </a:bodyPr>
          <a:lstStyle/>
          <a:p>
            <a:pPr marL="0" indent="0" algn="just" defTabSz="457200" rtl="1" eaLnBrk="1" latinLnBrk="0" hangingPunct="1">
              <a:lnSpc>
                <a:spcPct val="200000"/>
              </a:lnSpc>
              <a:spcBef>
                <a:spcPts val="1000"/>
              </a:spcBef>
              <a:spcAft>
                <a:spcPts val="0"/>
              </a:spcAft>
              <a:buClr>
                <a:schemeClr val="accent1"/>
              </a:buClr>
              <a:buNone/>
            </a:pPr>
            <a:r>
              <a:rPr lang="ar-SA" sz="2000" b="1" dirty="0">
                <a:solidFill>
                  <a:srgbClr val="000000"/>
                </a:solidFill>
                <a:effectLst/>
                <a:highlight>
                  <a:srgbClr val="00FF00"/>
                </a:highlight>
                <a:ea typeface="Calibri" panose="020F0502020204030204" pitchFamily="34" charset="0"/>
                <a:cs typeface="Adelle Sans Devanagari" panose="02000503000000020004" pitchFamily="2" charset="-78"/>
              </a:rPr>
              <a:t>137.6 </a:t>
            </a:r>
            <a:r>
              <a:rPr lang="ar-SA" sz="2000" b="1" dirty="0">
                <a:solidFill>
                  <a:srgbClr val="000000"/>
                </a:solidFill>
                <a:effectLst/>
                <a:ea typeface="Calibri" panose="020F0502020204030204" pitchFamily="34" charset="0"/>
                <a:cs typeface="Adelle Sans Devanagari" panose="02000503000000020004" pitchFamily="2" charset="-78"/>
              </a:rPr>
              <a:t>مليون طفل عامل في الفئة العمرية من 5 إلي 17 سنة،  </a:t>
            </a:r>
            <a:r>
              <a:rPr lang="ar-SA" sz="2000" b="1" dirty="0">
                <a:solidFill>
                  <a:srgbClr val="000000"/>
                </a:solidFill>
                <a:effectLst/>
                <a:highlight>
                  <a:srgbClr val="00FF00"/>
                </a:highlight>
                <a:ea typeface="Calibri" panose="020F0502020204030204" pitchFamily="34" charset="0"/>
                <a:cs typeface="Adelle Sans Devanagari" panose="02000503000000020004" pitchFamily="2" charset="-78"/>
              </a:rPr>
              <a:t>54</a:t>
            </a:r>
            <a:r>
              <a:rPr lang="ar-SA" sz="2000" b="1" dirty="0">
                <a:solidFill>
                  <a:srgbClr val="000000"/>
                </a:solidFill>
                <a:effectLst/>
                <a:ea typeface="Calibri" panose="020F0502020204030204" pitchFamily="34" charset="0"/>
                <a:cs typeface="Adelle Sans Devanagari" panose="02000503000000020004" pitchFamily="2" charset="-78"/>
              </a:rPr>
              <a:t> مليون منهم ينخرطون في أعمال خطرة.</a:t>
            </a:r>
          </a:p>
          <a:p>
            <a:pPr marL="0" indent="0" algn="just" defTabSz="457200" rtl="1" eaLnBrk="1" latinLnBrk="0" hangingPunct="1">
              <a:lnSpc>
                <a:spcPct val="200000"/>
              </a:lnSpc>
              <a:spcBef>
                <a:spcPts val="1000"/>
              </a:spcBef>
              <a:spcAft>
                <a:spcPts val="0"/>
              </a:spcAft>
              <a:buClr>
                <a:schemeClr val="accent1"/>
              </a:buClr>
              <a:buNone/>
            </a:pPr>
            <a:r>
              <a:rPr lang="ar-SA" sz="2000" b="1" dirty="0">
                <a:solidFill>
                  <a:schemeClr val="accent1">
                    <a:lumMod val="75000"/>
                  </a:schemeClr>
                </a:solidFill>
                <a:cs typeface="Adelle Sans Devanagari" panose="02000503000000020004" pitchFamily="2" charset="-78"/>
              </a:rPr>
              <a:t>إقليميا:</a:t>
            </a:r>
          </a:p>
          <a:p>
            <a:pPr marL="0" indent="0" algn="just" rtl="1">
              <a:lnSpc>
                <a:spcPct val="200000"/>
              </a:lnSpc>
              <a:buNone/>
            </a:pPr>
            <a:r>
              <a:rPr lang="ar-SA" sz="2000" b="1" dirty="0">
                <a:solidFill>
                  <a:schemeClr val="tx1"/>
                </a:solidFill>
                <a:highlight>
                  <a:srgbClr val="FF00FF"/>
                </a:highlight>
              </a:rPr>
              <a:t>12.2 مليون طفل عامل</a:t>
            </a:r>
            <a:endParaRPr lang="en-EG" sz="2000" b="1" dirty="0">
              <a:solidFill>
                <a:schemeClr val="tx1"/>
              </a:solidFill>
              <a:highlight>
                <a:srgbClr val="FF00FF"/>
              </a:highlight>
            </a:endParaRPr>
          </a:p>
          <a:p>
            <a:pPr marL="0" indent="0" algn="just" defTabSz="457200" rtl="1" eaLnBrk="1" latinLnBrk="0" hangingPunct="1">
              <a:lnSpc>
                <a:spcPct val="200000"/>
              </a:lnSpc>
              <a:spcBef>
                <a:spcPts val="1000"/>
              </a:spcBef>
              <a:spcAft>
                <a:spcPts val="0"/>
              </a:spcAft>
              <a:buClr>
                <a:schemeClr val="accent1"/>
              </a:buClr>
              <a:buNone/>
            </a:pPr>
            <a:endParaRPr lang="en-EG" sz="2000" b="1" dirty="0"/>
          </a:p>
        </p:txBody>
      </p:sp>
    </p:spTree>
    <p:extLst>
      <p:ext uri="{BB962C8B-B14F-4D97-AF65-F5344CB8AC3E}">
        <p14:creationId xmlns:p14="http://schemas.microsoft.com/office/powerpoint/2010/main" val="3441520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5F14F-4733-5DDC-B919-95CD5E58B3EF}"/>
              </a:ext>
            </a:extLst>
          </p:cNvPr>
          <p:cNvSpPr>
            <a:spLocks noGrp="1"/>
          </p:cNvSpPr>
          <p:nvPr>
            <p:ph type="title"/>
          </p:nvPr>
        </p:nvSpPr>
        <p:spPr/>
        <p:txBody>
          <a:bodyPr>
            <a:normAutofit/>
          </a:bodyPr>
          <a:lstStyle/>
          <a:p>
            <a:pPr algn="r" rtl="1"/>
            <a:r>
              <a:rPr lang="ar-SA" sz="3200" b="1" dirty="0"/>
              <a:t>أسباب وأرقام :</a:t>
            </a:r>
            <a:endParaRPr lang="en-EG" sz="3200" b="1" dirty="0"/>
          </a:p>
        </p:txBody>
      </p:sp>
      <p:sp>
        <p:nvSpPr>
          <p:cNvPr id="3" name="Content Placeholder 2">
            <a:extLst>
              <a:ext uri="{FF2B5EF4-FFF2-40B4-BE49-F238E27FC236}">
                <a16:creationId xmlns:a16="http://schemas.microsoft.com/office/drawing/2014/main" id="{61C051BE-064F-5F0B-9266-32A14E923C36}"/>
              </a:ext>
            </a:extLst>
          </p:cNvPr>
          <p:cNvSpPr>
            <a:spLocks noGrp="1"/>
          </p:cNvSpPr>
          <p:nvPr>
            <p:ph idx="1"/>
          </p:nvPr>
        </p:nvSpPr>
        <p:spPr/>
        <p:txBody>
          <a:bodyPr>
            <a:normAutofit fontScale="92500" lnSpcReduction="10000"/>
          </a:bodyPr>
          <a:lstStyle/>
          <a:p>
            <a:pPr marL="342900" indent="-342900" algn="r" defTabSz="457200" rtl="1" eaLnBrk="1" latinLnBrk="0" hangingPunct="1">
              <a:spcBef>
                <a:spcPts val="1000"/>
              </a:spcBef>
              <a:spcAft>
                <a:spcPts val="0"/>
              </a:spcAft>
              <a:buClr>
                <a:schemeClr val="accent1"/>
              </a:buClr>
              <a:buFont typeface="Wingdings 3" charset="2"/>
              <a:buChar char=""/>
            </a:pPr>
            <a:r>
              <a:rPr lang="ar-SA" sz="2000" b="1" dirty="0"/>
              <a:t>الفقر – انتشار القطاع غير الرسمي – ضعف إنفاذ القانون – البيئة التعليمية الطاردة</a:t>
            </a:r>
          </a:p>
          <a:p>
            <a:pPr marL="342900" indent="-342900" algn="r" defTabSz="457200" rtl="1" eaLnBrk="1" latinLnBrk="0" hangingPunct="1">
              <a:spcBef>
                <a:spcPts val="1000"/>
              </a:spcBef>
              <a:spcAft>
                <a:spcPts val="0"/>
              </a:spcAft>
              <a:buClr>
                <a:schemeClr val="accent1"/>
              </a:buClr>
              <a:buFont typeface="Wingdings 3" charset="2"/>
              <a:buChar char=""/>
            </a:pPr>
            <a:r>
              <a:rPr lang="ar-SA" sz="2000" b="1" dirty="0"/>
              <a:t>الصراعات الإقليمية والنزاعات الأهلية - اللجوء</a:t>
            </a:r>
          </a:p>
          <a:p>
            <a:pPr marL="342900" indent="-342900" algn="r" defTabSz="457200" rtl="1" eaLnBrk="1" latinLnBrk="0" hangingPunct="1">
              <a:spcBef>
                <a:spcPts val="1000"/>
              </a:spcBef>
              <a:spcAft>
                <a:spcPts val="0"/>
              </a:spcAft>
              <a:buClr>
                <a:schemeClr val="accent1"/>
              </a:buClr>
              <a:buFont typeface="Wingdings 3" charset="2"/>
              <a:buChar char=""/>
            </a:pPr>
            <a:endParaRPr lang="ar-SA" sz="2000" b="1" dirty="0"/>
          </a:p>
          <a:p>
            <a:pPr marL="342900" indent="-342900" algn="just" defTabSz="457200" rtl="1" eaLnBrk="1" latinLnBrk="0" hangingPunct="1">
              <a:lnSpc>
                <a:spcPct val="150000"/>
              </a:lnSpc>
              <a:spcBef>
                <a:spcPts val="1000"/>
              </a:spcBef>
              <a:spcAft>
                <a:spcPts val="0"/>
              </a:spcAft>
              <a:buClr>
                <a:schemeClr val="accent1"/>
              </a:buClr>
              <a:buFont typeface="Wingdings 3" charset="2"/>
              <a:buChar char=""/>
            </a:pPr>
            <a:r>
              <a:rPr lang="ar-SA" sz="2000" b="1" dirty="0">
                <a:solidFill>
                  <a:schemeClr val="accent1"/>
                </a:solidFill>
                <a:effectLst/>
                <a:ea typeface="Calibri" panose="020F0502020204030204" pitchFamily="34" charset="0"/>
              </a:rPr>
              <a:t>وفقا لتقرير صادر عن اليونيسيف هناك أكثر من </a:t>
            </a:r>
            <a:r>
              <a:rPr lang="en-EG" sz="2000" b="1" dirty="0">
                <a:solidFill>
                  <a:schemeClr val="accent1"/>
                </a:solidFill>
                <a:effectLst/>
                <a:latin typeface="Adelle Sans Devanagari" panose="02000503000000020004" pitchFamily="2" charset="-78"/>
                <a:ea typeface="Calibri" panose="020F0502020204030204" pitchFamily="34" charset="0"/>
              </a:rPr>
              <a:t>61  </a:t>
            </a:r>
            <a:r>
              <a:rPr lang="ar-SA" sz="2000" b="1" dirty="0">
                <a:solidFill>
                  <a:schemeClr val="accent1"/>
                </a:solidFill>
                <a:effectLst/>
                <a:latin typeface="Adelle Sans Devanagari" panose="02000503000000020004" pitchFamily="2" charset="-78"/>
                <a:ea typeface="Calibri" panose="020F0502020204030204" pitchFamily="34" charset="0"/>
              </a:rPr>
              <a:t> مليون طفل وطفلة يعيشون في بلدان متضررة من الحرب في منطقة الشرق الأوسط من أصل العدد الإجمالي للأطفال فيها البالغ </a:t>
            </a:r>
            <a:r>
              <a:rPr lang="en-EG" sz="2000" b="1" dirty="0">
                <a:solidFill>
                  <a:schemeClr val="accent1"/>
                </a:solidFill>
                <a:effectLst/>
                <a:latin typeface="Adelle Sans Devanagari" panose="02000503000000020004" pitchFamily="2" charset="-78"/>
                <a:ea typeface="Calibri" panose="020F0502020204030204" pitchFamily="34" charset="0"/>
              </a:rPr>
              <a:t>166 </a:t>
            </a:r>
            <a:r>
              <a:rPr lang="ar-SA" sz="2000" b="1" dirty="0">
                <a:solidFill>
                  <a:schemeClr val="accent1"/>
                </a:solidFill>
                <a:effectLst/>
                <a:latin typeface="Adelle Sans Devanagari" panose="02000503000000020004" pitchFamily="2" charset="-78"/>
                <a:ea typeface="Calibri" panose="020F0502020204030204" pitchFamily="34" charset="0"/>
              </a:rPr>
              <a:t>مليون طفل وطفلة.</a:t>
            </a:r>
          </a:p>
          <a:p>
            <a:pPr algn="just" rtl="1">
              <a:lnSpc>
                <a:spcPct val="150000"/>
              </a:lnSpc>
            </a:pPr>
            <a:r>
              <a:rPr lang="ar-SA" sz="2000" b="1" dirty="0">
                <a:solidFill>
                  <a:schemeClr val="accent1"/>
                </a:solidFill>
                <a:effectLst/>
                <a:latin typeface="Adelle Sans Devanagari" panose="02000503000000020004" pitchFamily="2" charset="-78"/>
                <a:ea typeface="Calibri" panose="020F0502020204030204" pitchFamily="34" charset="0"/>
              </a:rPr>
              <a:t>أكثر من ثلث الأطفال يتضررون من النزاعات وأعمال العنف المتواصلة</a:t>
            </a:r>
            <a:r>
              <a:rPr lang="en-EG" sz="2000" b="1" dirty="0">
                <a:solidFill>
                  <a:schemeClr val="accent1"/>
                </a:solidFill>
                <a:effectLst/>
                <a:latin typeface="Adelle Sans Devanagari" panose="02000503000000020004" pitchFamily="2" charset="-78"/>
                <a:ea typeface="Calibri" panose="020F0502020204030204" pitchFamily="34" charset="0"/>
              </a:rPr>
              <a:t>.</a:t>
            </a:r>
            <a:r>
              <a:rPr lang="en-EG" sz="2000" b="1" i="1" dirty="0">
                <a:solidFill>
                  <a:schemeClr val="accent1"/>
                </a:solidFill>
                <a:effectLst/>
                <a:latin typeface="Adelle Sans Devanagari" panose="02000503000000020004" pitchFamily="2" charset="-78"/>
                <a:ea typeface="Calibri" panose="020F0502020204030204" pitchFamily="34" charset="0"/>
              </a:rPr>
              <a:t> </a:t>
            </a:r>
            <a:r>
              <a:rPr lang="ar-SA" sz="2000" b="1" i="1" dirty="0">
                <a:solidFill>
                  <a:schemeClr val="accent1"/>
                </a:solidFill>
                <a:effectLst/>
                <a:latin typeface="Adelle Sans Devanagari" panose="02000503000000020004" pitchFamily="2" charset="-78"/>
                <a:ea typeface="Calibri" panose="020F0502020204030204" pitchFamily="34" charset="0"/>
              </a:rPr>
              <a:t> </a:t>
            </a:r>
          </a:p>
          <a:p>
            <a:pPr algn="just" rtl="1">
              <a:lnSpc>
                <a:spcPct val="150000"/>
              </a:lnSpc>
            </a:pPr>
            <a:r>
              <a:rPr lang="ar-SA" sz="2000" b="1" dirty="0">
                <a:solidFill>
                  <a:schemeClr val="accent1"/>
                </a:solidFill>
                <a:effectLst/>
                <a:latin typeface="Adelle Sans Devanagari" panose="02000503000000020004" pitchFamily="2" charset="-78"/>
                <a:ea typeface="Calibri" panose="020F0502020204030204" pitchFamily="34" charset="0"/>
              </a:rPr>
              <a:t>طفل واحد من كل ثلاثة أطفال يعاني من هذا الوضع.</a:t>
            </a:r>
            <a:endParaRPr lang="en-EG" sz="2000" b="1" dirty="0">
              <a:solidFill>
                <a:schemeClr val="accent1"/>
              </a:solidFill>
            </a:endParaRPr>
          </a:p>
        </p:txBody>
      </p:sp>
    </p:spTree>
    <p:extLst>
      <p:ext uri="{BB962C8B-B14F-4D97-AF65-F5344CB8AC3E}">
        <p14:creationId xmlns:p14="http://schemas.microsoft.com/office/powerpoint/2010/main" val="2238877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7D585-FBB8-59D5-B002-29AC601B9F98}"/>
              </a:ext>
            </a:extLst>
          </p:cNvPr>
          <p:cNvSpPr>
            <a:spLocks noGrp="1"/>
          </p:cNvSpPr>
          <p:nvPr>
            <p:ph type="title"/>
          </p:nvPr>
        </p:nvSpPr>
        <p:spPr/>
        <p:txBody>
          <a:bodyPr/>
          <a:lstStyle/>
          <a:p>
            <a:endParaRPr lang="en-EG"/>
          </a:p>
        </p:txBody>
      </p:sp>
      <p:sp>
        <p:nvSpPr>
          <p:cNvPr id="3" name="Content Placeholder 2">
            <a:extLst>
              <a:ext uri="{FF2B5EF4-FFF2-40B4-BE49-F238E27FC236}">
                <a16:creationId xmlns:a16="http://schemas.microsoft.com/office/drawing/2014/main" id="{729F58D7-8BB7-DF0D-2BC1-3ACF69391C41}"/>
              </a:ext>
            </a:extLst>
          </p:cNvPr>
          <p:cNvSpPr>
            <a:spLocks noGrp="1"/>
          </p:cNvSpPr>
          <p:nvPr>
            <p:ph idx="1"/>
          </p:nvPr>
        </p:nvSpPr>
        <p:spPr>
          <a:xfrm>
            <a:off x="2589212" y="1014413"/>
            <a:ext cx="8915400" cy="4896809"/>
          </a:xfrm>
        </p:spPr>
        <p:txBody>
          <a:bodyPr/>
          <a:lstStyle/>
          <a:p>
            <a:pPr marL="0" lvl="0" indent="0" algn="just" rtl="1">
              <a:spcAft>
                <a:spcPts val="0"/>
              </a:spcAft>
              <a:buNone/>
            </a:pPr>
            <a:endParaRPr lang="en-EG" sz="2000" b="1" kern="100" dirty="0">
              <a:effectLst/>
              <a:latin typeface="Calibri" panose="020F0502020204030204" pitchFamily="34" charset="0"/>
              <a:ea typeface="Calibri" panose="020F0502020204030204" pitchFamily="34" charset="0"/>
              <a:cs typeface="Arial" panose="020B0604020202020204" pitchFamily="34" charset="0"/>
            </a:endParaRPr>
          </a:p>
          <a:p>
            <a:pPr algn="just" rtl="1"/>
            <a:r>
              <a:rPr lang="ar-SA" sz="2000" b="1" dirty="0">
                <a:solidFill>
                  <a:srgbClr val="000000"/>
                </a:solidFill>
                <a:effectLst/>
                <a:ea typeface="Calibri" panose="020F0502020204030204" pitchFamily="34" charset="0"/>
                <a:cs typeface="Adelle Sans Devanagari" panose="02000503000000020004" pitchFamily="2" charset="-78"/>
              </a:rPr>
              <a:t>وفقًا لتقرير منظمة العمل الدولية،  المنطقة العربية لديها واحدة من أعلى معدلات تشغيل الأطفال.</a:t>
            </a:r>
          </a:p>
          <a:p>
            <a:pPr algn="just" rtl="1"/>
            <a:r>
              <a:rPr lang="ar-SA" sz="2000" b="1" dirty="0">
                <a:solidFill>
                  <a:srgbClr val="000000"/>
                </a:solidFill>
                <a:effectLst/>
                <a:ea typeface="Calibri" panose="020F0502020204030204" pitchFamily="34" charset="0"/>
                <a:cs typeface="Adelle Sans Devanagari" panose="02000503000000020004" pitchFamily="2" charset="-78"/>
              </a:rPr>
              <a:t> ترتفع هذه المعدلات في الريف مقارنة بالحضر. </a:t>
            </a:r>
          </a:p>
          <a:p>
            <a:pPr algn="just" rtl="1"/>
            <a:r>
              <a:rPr lang="ar-SA" sz="2000" b="1" dirty="0">
                <a:solidFill>
                  <a:srgbClr val="000000"/>
                </a:solidFill>
                <a:effectLst/>
                <a:ea typeface="Calibri" panose="020F0502020204030204" pitchFamily="34" charset="0"/>
                <a:cs typeface="Adelle Sans Devanagari" panose="02000503000000020004" pitchFamily="2" charset="-78"/>
              </a:rPr>
              <a:t>معدلات التوظيف أعلى في الفئة العمرية 15-17 مقارنة بالفئة العمرية 5-14. </a:t>
            </a:r>
          </a:p>
          <a:p>
            <a:pPr algn="just" rtl="1"/>
            <a:r>
              <a:rPr lang="ar-SA" sz="2000" b="1" dirty="0">
                <a:solidFill>
                  <a:srgbClr val="000000"/>
                </a:solidFill>
                <a:effectLst/>
                <a:ea typeface="Calibri" panose="020F0502020204030204" pitchFamily="34" charset="0"/>
                <a:cs typeface="Adelle Sans Devanagari" panose="02000503000000020004" pitchFamily="2" charset="-78"/>
              </a:rPr>
              <a:t>تزداد مشاركة الذكور مقارنة بالإناث. </a:t>
            </a:r>
          </a:p>
          <a:p>
            <a:pPr algn="just" rtl="1"/>
            <a:r>
              <a:rPr lang="ar-SA" sz="2000" b="1" dirty="0">
                <a:solidFill>
                  <a:srgbClr val="000000"/>
                </a:solidFill>
                <a:effectLst/>
                <a:ea typeface="Calibri" panose="020F0502020204030204" pitchFamily="34" charset="0"/>
                <a:cs typeface="Adelle Sans Devanagari" panose="02000503000000020004" pitchFamily="2" charset="-78"/>
              </a:rPr>
              <a:t>وعلي الرغم من ذلك، تفشل هذه التقديرات في التقاط الأشكال الخفية من عمالة الأطفال بين الفتيات، مثل العمل المنزلي والخدمات المنزلية غير المدفوعة. </a:t>
            </a:r>
          </a:p>
          <a:p>
            <a:pPr algn="just" rtl="1"/>
            <a:r>
              <a:rPr lang="ar-SA" sz="2000" b="1" dirty="0">
                <a:solidFill>
                  <a:srgbClr val="000000"/>
                </a:solidFill>
                <a:effectLst/>
                <a:ea typeface="Calibri" panose="020F0502020204030204" pitchFamily="34" charset="0"/>
                <a:cs typeface="Adelle Sans Devanagari" panose="02000503000000020004" pitchFamily="2" charset="-78"/>
              </a:rPr>
              <a:t>علاوة على ذلك، يمكن أن يتم تجاوز الخط الفاصل بين العمل المشروع والعمل خارج الإرشادات القانونية للأطفال بسرعة، حيث تنتشر أشكال خطيرة جدًا من عمالة الأطفال بين الأطفال الذين يتسولون، ويعملون في الصناعات غير الرسمية، ويشاركون (أو يتم الاتجار بهم) في العمل الجنسي التجاري وأنشطة غير قانونية أخري.</a:t>
            </a:r>
            <a:endParaRPr lang="en-EG" sz="2000" b="1" kern="1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r" defTabSz="457200" rtl="1" eaLnBrk="1" latinLnBrk="0" hangingPunct="1">
              <a:spcBef>
                <a:spcPts val="1000"/>
              </a:spcBef>
              <a:spcAft>
                <a:spcPts val="0"/>
              </a:spcAft>
              <a:buClr>
                <a:schemeClr val="accent1"/>
              </a:buClr>
              <a:buFont typeface="Wingdings 3" charset="2"/>
              <a:buChar char=""/>
            </a:pPr>
            <a:endParaRPr lang="en-EG" dirty="0"/>
          </a:p>
        </p:txBody>
      </p:sp>
    </p:spTree>
    <p:extLst>
      <p:ext uri="{BB962C8B-B14F-4D97-AF65-F5344CB8AC3E}">
        <p14:creationId xmlns:p14="http://schemas.microsoft.com/office/powerpoint/2010/main" val="1828538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CB0A0-E558-C29E-D6DB-1A8966824356}"/>
              </a:ext>
            </a:extLst>
          </p:cNvPr>
          <p:cNvSpPr>
            <a:spLocks noGrp="1"/>
          </p:cNvSpPr>
          <p:nvPr>
            <p:ph type="title"/>
          </p:nvPr>
        </p:nvSpPr>
        <p:spPr/>
        <p:txBody>
          <a:bodyPr>
            <a:normAutofit/>
          </a:bodyPr>
          <a:lstStyle/>
          <a:p>
            <a:pPr algn="r" rtl="1"/>
            <a:r>
              <a:rPr lang="ar-SA" sz="2800" b="1" dirty="0"/>
              <a:t>واقع الحماية الاجتماعية في المنطقة العربية</a:t>
            </a:r>
            <a:br>
              <a:rPr lang="ar-SA" sz="2800" b="1" dirty="0"/>
            </a:br>
            <a:r>
              <a:rPr lang="ar-SA" sz="2800" b="1" dirty="0"/>
              <a:t>إشكاليات تنعكس علي الأطفال</a:t>
            </a:r>
            <a:endParaRPr lang="en-EG" sz="2800" b="1" dirty="0"/>
          </a:p>
        </p:txBody>
      </p:sp>
      <p:sp>
        <p:nvSpPr>
          <p:cNvPr id="3" name="Content Placeholder 2">
            <a:extLst>
              <a:ext uri="{FF2B5EF4-FFF2-40B4-BE49-F238E27FC236}">
                <a16:creationId xmlns:a16="http://schemas.microsoft.com/office/drawing/2014/main" id="{46CBD82F-3187-BB3D-F70F-E0D1CE378131}"/>
              </a:ext>
            </a:extLst>
          </p:cNvPr>
          <p:cNvSpPr>
            <a:spLocks noGrp="1"/>
          </p:cNvSpPr>
          <p:nvPr>
            <p:ph idx="1"/>
          </p:nvPr>
        </p:nvSpPr>
        <p:spPr/>
        <p:txBody>
          <a:bodyPr/>
          <a:lstStyle/>
          <a:p>
            <a:pPr marL="342900" indent="-342900" algn="r" defTabSz="457200" rtl="1" eaLnBrk="1" latinLnBrk="0" hangingPunct="1">
              <a:spcBef>
                <a:spcPts val="1000"/>
              </a:spcBef>
              <a:spcAft>
                <a:spcPts val="0"/>
              </a:spcAft>
              <a:buClr>
                <a:schemeClr val="accent1"/>
              </a:buClr>
              <a:buFont typeface="Wingdings 3" charset="2"/>
              <a:buChar char=""/>
            </a:pPr>
            <a:r>
              <a:rPr lang="ar-SA" b="1" dirty="0"/>
              <a:t>السياسات الاقتصادية والسياسات الاجتماعية</a:t>
            </a:r>
          </a:p>
          <a:p>
            <a:pPr marL="342900" indent="-342900" algn="r" defTabSz="457200" rtl="1" eaLnBrk="1" latinLnBrk="0" hangingPunct="1">
              <a:spcBef>
                <a:spcPts val="1000"/>
              </a:spcBef>
              <a:spcAft>
                <a:spcPts val="0"/>
              </a:spcAft>
              <a:buClr>
                <a:schemeClr val="accent1"/>
              </a:buClr>
              <a:buFont typeface="Wingdings 3" charset="2"/>
              <a:buChar char=""/>
            </a:pPr>
            <a:r>
              <a:rPr lang="ar-SA" b="1" dirty="0"/>
              <a:t>السياسة الاجتماعية والحماية الاجتماعية</a:t>
            </a:r>
          </a:p>
          <a:p>
            <a:pPr marL="342900" indent="-342900" algn="r" defTabSz="457200" rtl="1" eaLnBrk="1" latinLnBrk="0" hangingPunct="1">
              <a:spcBef>
                <a:spcPts val="1000"/>
              </a:spcBef>
              <a:spcAft>
                <a:spcPts val="0"/>
              </a:spcAft>
              <a:buClr>
                <a:schemeClr val="accent1"/>
              </a:buClr>
              <a:buFont typeface="Wingdings 3" charset="2"/>
              <a:buChar char=""/>
            </a:pPr>
            <a:r>
              <a:rPr lang="ar-SA" b="1" dirty="0"/>
              <a:t>التغطية - الادماج</a:t>
            </a:r>
          </a:p>
          <a:p>
            <a:pPr marL="342900" indent="-342900" algn="r" defTabSz="457200" rtl="1" eaLnBrk="1" latinLnBrk="0" hangingPunct="1">
              <a:spcBef>
                <a:spcPts val="1000"/>
              </a:spcBef>
              <a:spcAft>
                <a:spcPts val="0"/>
              </a:spcAft>
              <a:buClr>
                <a:schemeClr val="accent1"/>
              </a:buClr>
              <a:buFont typeface="Wingdings 3" charset="2"/>
              <a:buChar char=""/>
            </a:pPr>
            <a:r>
              <a:rPr lang="ar-SA" b="1" dirty="0"/>
              <a:t>المنافع</a:t>
            </a:r>
          </a:p>
          <a:p>
            <a:pPr marL="342900" indent="-342900" algn="r" defTabSz="457200" rtl="1" eaLnBrk="1" latinLnBrk="0" hangingPunct="1">
              <a:spcBef>
                <a:spcPts val="1000"/>
              </a:spcBef>
              <a:spcAft>
                <a:spcPts val="0"/>
              </a:spcAft>
              <a:buClr>
                <a:schemeClr val="accent1"/>
              </a:buClr>
              <a:buFont typeface="Wingdings 3" charset="2"/>
              <a:buChar char=""/>
            </a:pPr>
            <a:r>
              <a:rPr lang="ar-SA" b="1" dirty="0"/>
              <a:t>الحماية من المخاطر</a:t>
            </a:r>
          </a:p>
          <a:p>
            <a:pPr marL="342900" indent="-342900" algn="r" defTabSz="457200" rtl="1" eaLnBrk="1" latinLnBrk="0" hangingPunct="1">
              <a:spcBef>
                <a:spcPts val="1000"/>
              </a:spcBef>
              <a:spcAft>
                <a:spcPts val="0"/>
              </a:spcAft>
              <a:buClr>
                <a:schemeClr val="accent1"/>
              </a:buClr>
              <a:buFont typeface="Wingdings 3" charset="2"/>
              <a:buChar char=""/>
            </a:pPr>
            <a:r>
              <a:rPr lang="ar-SA" b="1" dirty="0"/>
              <a:t>الحماية ودورة حياة الإنسان</a:t>
            </a:r>
          </a:p>
          <a:p>
            <a:pPr marL="342900" indent="-342900" algn="r" defTabSz="457200" rtl="1" eaLnBrk="1" latinLnBrk="0" hangingPunct="1">
              <a:spcBef>
                <a:spcPts val="1000"/>
              </a:spcBef>
              <a:spcAft>
                <a:spcPts val="0"/>
              </a:spcAft>
              <a:buClr>
                <a:schemeClr val="accent1"/>
              </a:buClr>
              <a:buFont typeface="Wingdings 3" charset="2"/>
              <a:buChar char=""/>
            </a:pPr>
            <a:r>
              <a:rPr lang="ar-SA" b="1" dirty="0"/>
              <a:t>الإنفاق الاجتماعي</a:t>
            </a:r>
          </a:p>
          <a:p>
            <a:pPr marL="342900" indent="-342900" algn="r" defTabSz="457200" rtl="1" eaLnBrk="1" latinLnBrk="0" hangingPunct="1">
              <a:spcBef>
                <a:spcPts val="1000"/>
              </a:spcBef>
              <a:spcAft>
                <a:spcPts val="0"/>
              </a:spcAft>
              <a:buClr>
                <a:schemeClr val="accent1"/>
              </a:buClr>
              <a:buFont typeface="Wingdings 3" charset="2"/>
              <a:buChar char=""/>
            </a:pPr>
            <a:r>
              <a:rPr lang="ar-SA" b="1" dirty="0"/>
              <a:t>واقع التعليم والصحة وخدمات الرعاية</a:t>
            </a:r>
          </a:p>
          <a:p>
            <a:pPr marL="342900" indent="-342900" algn="r" defTabSz="457200" rtl="1" eaLnBrk="1" latinLnBrk="0" hangingPunct="1">
              <a:spcBef>
                <a:spcPts val="1000"/>
              </a:spcBef>
              <a:spcAft>
                <a:spcPts val="0"/>
              </a:spcAft>
              <a:buClr>
                <a:schemeClr val="accent1"/>
              </a:buClr>
              <a:buFont typeface="Wingdings 3" charset="2"/>
              <a:buChar char=""/>
            </a:pPr>
            <a:r>
              <a:rPr lang="ar-SA" b="1" dirty="0"/>
              <a:t>انفاذ القانون</a:t>
            </a:r>
            <a:endParaRPr lang="en-EG" b="1" dirty="0"/>
          </a:p>
        </p:txBody>
      </p:sp>
    </p:spTree>
    <p:extLst>
      <p:ext uri="{BB962C8B-B14F-4D97-AF65-F5344CB8AC3E}">
        <p14:creationId xmlns:p14="http://schemas.microsoft.com/office/powerpoint/2010/main" val="686777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B17EC-8070-AD12-0875-249383E60661}"/>
              </a:ext>
            </a:extLst>
          </p:cNvPr>
          <p:cNvSpPr>
            <a:spLocks noGrp="1"/>
          </p:cNvSpPr>
          <p:nvPr>
            <p:ph type="title"/>
          </p:nvPr>
        </p:nvSpPr>
        <p:spPr/>
        <p:txBody>
          <a:bodyPr/>
          <a:lstStyle/>
          <a:p>
            <a:pPr algn="l" defTabSz="457200" rtl="1" eaLnBrk="1" latinLnBrk="0" hangingPunct="1">
              <a:spcBef>
                <a:spcPct val="0"/>
              </a:spcBef>
              <a:buNone/>
            </a:pPr>
            <a:endParaRPr lang="en-EG" dirty="0"/>
          </a:p>
        </p:txBody>
      </p:sp>
      <p:sp>
        <p:nvSpPr>
          <p:cNvPr id="3" name="Content Placeholder 2">
            <a:extLst>
              <a:ext uri="{FF2B5EF4-FFF2-40B4-BE49-F238E27FC236}">
                <a16:creationId xmlns:a16="http://schemas.microsoft.com/office/drawing/2014/main" id="{33B78FD4-EC2E-D2AE-39FE-1ED03C73C5B7}"/>
              </a:ext>
            </a:extLst>
          </p:cNvPr>
          <p:cNvSpPr>
            <a:spLocks noGrp="1"/>
          </p:cNvSpPr>
          <p:nvPr>
            <p:ph idx="1"/>
          </p:nvPr>
        </p:nvSpPr>
        <p:spPr/>
        <p:txBody>
          <a:bodyPr>
            <a:normAutofit lnSpcReduction="10000"/>
          </a:bodyPr>
          <a:lstStyle/>
          <a:p>
            <a:pPr algn="just" rtl="1"/>
            <a:r>
              <a:rPr lang="ar-SA" sz="20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يتسم الاستثمار في الحماية الاجتماعية بالانخفاض في المنطقة العربية، حيث يبلغ الإنفاق علي الحماية الاجتماعية 6.2٪ من الناتج المحلي الإجمالي، وذلك باستثناء الرعاية الصحية ودعم الأسعار. </a:t>
            </a:r>
          </a:p>
          <a:p>
            <a:pPr algn="just" rtl="1"/>
            <a:r>
              <a:rPr lang="ar-SA" sz="20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تقل هذه النسبة عن نصف المتوسط العالمي البالغ 12.9٪. </a:t>
            </a:r>
          </a:p>
          <a:p>
            <a:pPr algn="just" rtl="1"/>
            <a:r>
              <a:rPr lang="ar-SA" sz="20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 يتركز الإنفاق علي الحماية الاجتماعية بالأكثر علي الحماية الاجتماعية القائمة علي الاشتراكات، وبالتحديد التأمينات الاجتماعية والتي تمول من حصص العمال وأصحاب الأعمال مع بعض الدعم الحكومي.  </a:t>
            </a:r>
          </a:p>
          <a:p>
            <a:pPr algn="just" rtl="1"/>
            <a:r>
              <a:rPr lang="ar-SA" sz="20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أما برامج الحماية الاجتماعية غير المستندة إلي اشتراكات مثل التحويلات النقدية والمساعدات الاجتماعية النقدية أو العينية فلا تحصل إلا علي ما يقرب من 30٪ من اجمالي موارد الحماية الاجتماعية.  فمعظم البلدان في المنطقة العربية  تخصص أقل من 1.5٪ من الناتج المحلي الإجمالي لهذه النوعية من البرامج، وهي البرامج التي تستهدف الشرائح الفقيرة والضعيفة.  </a:t>
            </a:r>
          </a:p>
        </p:txBody>
      </p:sp>
    </p:spTree>
    <p:extLst>
      <p:ext uri="{BB962C8B-B14F-4D97-AF65-F5344CB8AC3E}">
        <p14:creationId xmlns:p14="http://schemas.microsoft.com/office/powerpoint/2010/main" val="912469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F14FF-3D38-999A-C45D-B1CEF9635CEC}"/>
              </a:ext>
            </a:extLst>
          </p:cNvPr>
          <p:cNvSpPr>
            <a:spLocks noGrp="1"/>
          </p:cNvSpPr>
          <p:nvPr>
            <p:ph type="title"/>
          </p:nvPr>
        </p:nvSpPr>
        <p:spPr>
          <a:xfrm>
            <a:off x="2592925" y="-329350"/>
            <a:ext cx="8911687" cy="1280890"/>
          </a:xfrm>
        </p:spPr>
        <p:txBody>
          <a:bodyPr/>
          <a:lstStyle/>
          <a:p>
            <a:pPr algn="l" defTabSz="457200" rtl="1" eaLnBrk="1" latinLnBrk="0" hangingPunct="1">
              <a:spcBef>
                <a:spcPct val="0"/>
              </a:spcBef>
              <a:buNone/>
            </a:pPr>
            <a:endParaRPr lang="en-EG"/>
          </a:p>
        </p:txBody>
      </p:sp>
      <p:pic>
        <p:nvPicPr>
          <p:cNvPr id="4" name="Content Placeholder 3">
            <a:extLst>
              <a:ext uri="{FF2B5EF4-FFF2-40B4-BE49-F238E27FC236}">
                <a16:creationId xmlns:a16="http://schemas.microsoft.com/office/drawing/2014/main" id="{8ED0CCAC-7269-E0C9-5FF7-DF5D97795147}"/>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08699" y="1271588"/>
            <a:ext cx="10015811" cy="4640262"/>
          </a:xfrm>
          <a:prstGeom prst="rect">
            <a:avLst/>
          </a:prstGeom>
        </p:spPr>
      </p:pic>
    </p:spTree>
    <p:extLst>
      <p:ext uri="{BB962C8B-B14F-4D97-AF65-F5344CB8AC3E}">
        <p14:creationId xmlns:p14="http://schemas.microsoft.com/office/powerpoint/2010/main" val="2665428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59C36-233A-4EAC-06A5-FBE854F0C7EC}"/>
              </a:ext>
            </a:extLst>
          </p:cNvPr>
          <p:cNvSpPr>
            <a:spLocks noGrp="1"/>
          </p:cNvSpPr>
          <p:nvPr>
            <p:ph type="title"/>
          </p:nvPr>
        </p:nvSpPr>
        <p:spPr/>
        <p:txBody>
          <a:bodyPr>
            <a:normAutofit/>
          </a:bodyPr>
          <a:lstStyle/>
          <a:p>
            <a:pPr algn="r" rtl="1"/>
            <a:r>
              <a:rPr lang="ar-SA" sz="2800" b="1" dirty="0"/>
              <a:t>تجارب مكافحة عمالة الأطفال</a:t>
            </a:r>
            <a:br>
              <a:rPr lang="ar-SA" sz="2800" b="1" dirty="0"/>
            </a:br>
            <a:r>
              <a:rPr lang="ar-SA" sz="2800" b="1" dirty="0"/>
              <a:t>الحاجة للتقييم العلمي الموضوعي</a:t>
            </a:r>
            <a:endParaRPr lang="en-EG" sz="2800" b="1" dirty="0"/>
          </a:p>
        </p:txBody>
      </p:sp>
      <p:sp>
        <p:nvSpPr>
          <p:cNvPr id="3" name="Content Placeholder 2">
            <a:extLst>
              <a:ext uri="{FF2B5EF4-FFF2-40B4-BE49-F238E27FC236}">
                <a16:creationId xmlns:a16="http://schemas.microsoft.com/office/drawing/2014/main" id="{7D668AEE-6D9C-FBC7-09AA-F01F809A312D}"/>
              </a:ext>
            </a:extLst>
          </p:cNvPr>
          <p:cNvSpPr>
            <a:spLocks noGrp="1"/>
          </p:cNvSpPr>
          <p:nvPr>
            <p:ph idx="1"/>
          </p:nvPr>
        </p:nvSpPr>
        <p:spPr/>
        <p:txBody>
          <a:bodyPr>
            <a:normAutofit/>
          </a:bodyPr>
          <a:lstStyle/>
          <a:p>
            <a:pPr algn="just" rtl="1"/>
            <a:r>
              <a:rPr lang="ar-SA" sz="24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بناء قواعد معلوماتية عن عمالة الأطفال </a:t>
            </a:r>
          </a:p>
          <a:p>
            <a:pPr algn="just" rtl="1"/>
            <a:r>
              <a:rPr lang="ar-SA" sz="24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 بناء شراكات حكومية مع المجتمع المدني والقطاع الخاص وغيرها من الأطراف ذات الصلة.</a:t>
            </a:r>
          </a:p>
          <a:p>
            <a:pPr algn="just" rtl="1"/>
            <a:r>
              <a:rPr lang="ar-SA" sz="24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السعي لرفع الوعي بمخاطر عمالة الأطفال وتعزيز مسارات التعليم المتوافرة.  </a:t>
            </a:r>
          </a:p>
          <a:p>
            <a:pPr marL="0" indent="0" algn="just" rtl="1">
              <a:buNone/>
            </a:pPr>
            <a:endParaRPr lang="ar-SA" sz="18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endParaRPr>
          </a:p>
          <a:p>
            <a:r>
              <a:rPr lang="ar-SA" sz="1800" kern="100" dirty="0">
                <a:solidFill>
                  <a:schemeClr val="tx1"/>
                </a:solidFill>
                <a:effectLst/>
                <a:highlight>
                  <a:srgbClr val="C0C0C0"/>
                </a:highlight>
                <a:latin typeface="Calibri" panose="020F0502020204030204" pitchFamily="34" charset="0"/>
                <a:ea typeface="Calibri" panose="020F0502020204030204" pitchFamily="34" charset="0"/>
                <a:cs typeface="Adelle Sans Devanagari" panose="02000503000000020004" pitchFamily="2" charset="-78"/>
              </a:rPr>
              <a:t> </a:t>
            </a:r>
            <a:endParaRPr lang="en-EG" sz="1800" kern="100" dirty="0">
              <a:solidFill>
                <a:schemeClr val="tx1"/>
              </a:solidFill>
              <a:effectLst/>
              <a:highlight>
                <a:srgbClr val="C0C0C0"/>
              </a:highlight>
              <a:latin typeface="Calibri" panose="020F0502020204030204" pitchFamily="34" charset="0"/>
              <a:ea typeface="Calibri" panose="020F0502020204030204" pitchFamily="34" charset="0"/>
              <a:cs typeface="Arial" panose="020B0604020202020204" pitchFamily="34" charset="0"/>
            </a:endParaRPr>
          </a:p>
          <a:p>
            <a:pPr marL="342900" indent="-342900" algn="r" defTabSz="457200" rtl="1" eaLnBrk="1" latinLnBrk="0" hangingPunct="1">
              <a:spcBef>
                <a:spcPts val="1000"/>
              </a:spcBef>
              <a:spcAft>
                <a:spcPts val="0"/>
              </a:spcAft>
              <a:buClr>
                <a:schemeClr val="accent1"/>
              </a:buClr>
              <a:buFont typeface="Wingdings 3" charset="2"/>
              <a:buChar char=""/>
            </a:pPr>
            <a:endParaRPr lang="en-EG" dirty="0">
              <a:solidFill>
                <a:schemeClr val="bg1"/>
              </a:solidFill>
            </a:endParaRPr>
          </a:p>
        </p:txBody>
      </p:sp>
    </p:spTree>
    <p:extLst>
      <p:ext uri="{BB962C8B-B14F-4D97-AF65-F5344CB8AC3E}">
        <p14:creationId xmlns:p14="http://schemas.microsoft.com/office/powerpoint/2010/main" val="20536532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0FCD2-4F9F-7CBF-5B38-91F14934D852}"/>
              </a:ext>
            </a:extLst>
          </p:cNvPr>
          <p:cNvSpPr>
            <a:spLocks noGrp="1"/>
          </p:cNvSpPr>
          <p:nvPr>
            <p:ph type="title"/>
          </p:nvPr>
        </p:nvSpPr>
        <p:spPr>
          <a:xfrm>
            <a:off x="2592925" y="624110"/>
            <a:ext cx="8911687" cy="561753"/>
          </a:xfrm>
        </p:spPr>
        <p:txBody>
          <a:bodyPr>
            <a:normAutofit fontScale="90000"/>
          </a:bodyPr>
          <a:lstStyle/>
          <a:p>
            <a:pPr algn="l" defTabSz="457200" rtl="1" eaLnBrk="1" latinLnBrk="0" hangingPunct="1">
              <a:spcBef>
                <a:spcPct val="0"/>
              </a:spcBef>
              <a:buNone/>
            </a:pPr>
            <a:endParaRPr lang="en-EG" dirty="0"/>
          </a:p>
        </p:txBody>
      </p:sp>
      <p:sp>
        <p:nvSpPr>
          <p:cNvPr id="3" name="Content Placeholder 2">
            <a:extLst>
              <a:ext uri="{FF2B5EF4-FFF2-40B4-BE49-F238E27FC236}">
                <a16:creationId xmlns:a16="http://schemas.microsoft.com/office/drawing/2014/main" id="{1AFA0EEB-69A7-380F-775F-349BA704799A}"/>
              </a:ext>
            </a:extLst>
          </p:cNvPr>
          <p:cNvSpPr>
            <a:spLocks noGrp="1"/>
          </p:cNvSpPr>
          <p:nvPr>
            <p:ph idx="1"/>
          </p:nvPr>
        </p:nvSpPr>
        <p:spPr>
          <a:xfrm>
            <a:off x="2589212" y="1400175"/>
            <a:ext cx="8915400" cy="4511047"/>
          </a:xfrm>
        </p:spPr>
        <p:txBody>
          <a:bodyPr>
            <a:normAutofit fontScale="85000" lnSpcReduction="20000"/>
          </a:bodyPr>
          <a:lstStyle/>
          <a:p>
            <a:pPr algn="just" rtl="1">
              <a:lnSpc>
                <a:spcPct val="150000"/>
              </a:lnSpc>
            </a:pPr>
            <a:r>
              <a:rPr lang="ar-SA" sz="2200" b="1" kern="100" dirty="0">
                <a:solidFill>
                  <a:schemeClr val="bg1"/>
                </a:solidFill>
                <a:effectLst/>
                <a:highlight>
                  <a:srgbClr val="808080"/>
                </a:highlight>
                <a:latin typeface="Calibri" panose="020F0502020204030204" pitchFamily="34" charset="0"/>
                <a:ea typeface="Calibri" panose="020F0502020204030204" pitchFamily="34" charset="0"/>
                <a:cs typeface="Adelle Sans Devanagari" panose="02000503000000020004" pitchFamily="2" charset="-78"/>
              </a:rPr>
              <a:t>أن هذه المبادرات رغم أهميتها إلا إنها تعاملت مع جانب خدمات حماية الطفل وليس الحماية الاجتماعية للطفل، حيث ظل استهداف الحماية الاجتماعية موجه للأسر الفقيرة دون توجيه اهتمام خاص للأسر التي لديها أطفال عاملين.  وبذلك ظل الخلل قائما في الفصل بين خدمات رعاية الطفل والحماية الاجتماعية للطفل العامل.  </a:t>
            </a:r>
          </a:p>
          <a:p>
            <a:pPr algn="just" rtl="1">
              <a:lnSpc>
                <a:spcPct val="150000"/>
              </a:lnSpc>
            </a:pPr>
            <a:endParaRPr lang="ar-SA" sz="2200" b="1" kern="100" dirty="0">
              <a:solidFill>
                <a:schemeClr val="bg1"/>
              </a:solidFill>
              <a:effectLst/>
              <a:highlight>
                <a:srgbClr val="808080"/>
              </a:highlight>
              <a:latin typeface="Calibri" panose="020F0502020204030204" pitchFamily="34" charset="0"/>
              <a:ea typeface="Calibri" panose="020F0502020204030204" pitchFamily="34" charset="0"/>
              <a:cs typeface="Adelle Sans Devanagari" panose="02000503000000020004" pitchFamily="2" charset="-78"/>
            </a:endParaRPr>
          </a:p>
          <a:p>
            <a:pPr algn="just" rtl="1">
              <a:lnSpc>
                <a:spcPct val="150000"/>
              </a:lnSpc>
            </a:pPr>
            <a:r>
              <a:rPr lang="ar-SA" sz="2200" b="1" kern="100" dirty="0">
                <a:solidFill>
                  <a:schemeClr val="bg1"/>
                </a:solidFill>
                <a:effectLst/>
                <a:highlight>
                  <a:srgbClr val="808080"/>
                </a:highlight>
                <a:latin typeface="Calibri" panose="020F0502020204030204" pitchFamily="34" charset="0"/>
                <a:ea typeface="Calibri" panose="020F0502020204030204" pitchFamily="34" charset="0"/>
                <a:cs typeface="Adelle Sans Devanagari" panose="02000503000000020004" pitchFamily="2" charset="-78"/>
              </a:rPr>
              <a:t>ظل التركيز بالأساس علي إنفاذ القانون، وتفعيل دور الجمعيات الأهلية في اكتشاف حالات عمل الأطفال ومساعدتها وكذلك تدريب الاخصائيين في المدارس علي اكتشاف الحالات المعرضة للخطر.  وبالطبع، تعد كل هذه الجهود مهمة في إطار ما تخلقه من أدوات وآليات لاكتشاف حالات عمل الأطفال  من جانب وبناء قواعد البيانات من جانب أخر، وكذلك تعبئة مدي واسع من الأطراف داخل المجتمع للاهتمام بالقضية.  ومع ذلك، فلم تدخل قضية الحماية الاجتماعية للأطفال العاملين في صلب منظومة الحماية الاجتماعية</a:t>
            </a:r>
            <a:r>
              <a:rPr lang="ar-SA" sz="2200" b="1" kern="100" dirty="0">
                <a:solidFill>
                  <a:schemeClr val="tx1"/>
                </a:solidFill>
                <a:effectLst/>
                <a:highlight>
                  <a:srgbClr val="808080"/>
                </a:highlight>
                <a:latin typeface="Calibri" panose="020F0502020204030204" pitchFamily="34" charset="0"/>
                <a:ea typeface="Calibri" panose="020F0502020204030204" pitchFamily="34" charset="0"/>
                <a:cs typeface="Adelle Sans Devanagari" panose="02000503000000020004" pitchFamily="2" charset="-78"/>
              </a:rPr>
              <a:t>.</a:t>
            </a:r>
            <a:endParaRPr lang="en-EG" sz="2200" b="1" kern="100" dirty="0">
              <a:solidFill>
                <a:schemeClr val="tx1"/>
              </a:solidFill>
              <a:effectLst/>
              <a:highlight>
                <a:srgbClr val="808080"/>
              </a:highlight>
              <a:latin typeface="Calibri" panose="020F0502020204030204" pitchFamily="34" charset="0"/>
              <a:ea typeface="Calibri" panose="020F0502020204030204" pitchFamily="34" charset="0"/>
              <a:cs typeface="Arial" panose="020B0604020202020204" pitchFamily="34" charset="0"/>
            </a:endParaRPr>
          </a:p>
          <a:p>
            <a:pPr marL="0" indent="0" algn="r" defTabSz="457200" rtl="1" eaLnBrk="1" latinLnBrk="0" hangingPunct="1">
              <a:spcBef>
                <a:spcPts val="1000"/>
              </a:spcBef>
              <a:spcAft>
                <a:spcPts val="0"/>
              </a:spcAft>
              <a:buClr>
                <a:schemeClr val="accent1"/>
              </a:buClr>
              <a:buNone/>
            </a:pPr>
            <a:endParaRPr lang="en-EG" b="1" dirty="0"/>
          </a:p>
        </p:txBody>
      </p:sp>
    </p:spTree>
    <p:extLst>
      <p:ext uri="{BB962C8B-B14F-4D97-AF65-F5344CB8AC3E}">
        <p14:creationId xmlns:p14="http://schemas.microsoft.com/office/powerpoint/2010/main" val="1552595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03F32-DD85-EA90-C568-BC258C994D27}"/>
              </a:ext>
            </a:extLst>
          </p:cNvPr>
          <p:cNvSpPr>
            <a:spLocks noGrp="1"/>
          </p:cNvSpPr>
          <p:nvPr>
            <p:ph type="title"/>
          </p:nvPr>
        </p:nvSpPr>
        <p:spPr/>
        <p:txBody>
          <a:bodyPr>
            <a:normAutofit/>
          </a:bodyPr>
          <a:lstStyle/>
          <a:p>
            <a:pPr algn="r" rtl="1"/>
            <a:r>
              <a:rPr lang="ar-SA" sz="2800" b="1" dirty="0"/>
              <a:t>نحو رؤية استباقية ومرنة للحماية الاجتماعية للأطفال العاملين</a:t>
            </a:r>
            <a:endParaRPr lang="en-EG" sz="2800" b="1" dirty="0"/>
          </a:p>
        </p:txBody>
      </p:sp>
      <p:sp>
        <p:nvSpPr>
          <p:cNvPr id="3" name="Content Placeholder 2">
            <a:extLst>
              <a:ext uri="{FF2B5EF4-FFF2-40B4-BE49-F238E27FC236}">
                <a16:creationId xmlns:a16="http://schemas.microsoft.com/office/drawing/2014/main" id="{6123913D-0560-3747-F557-A6C34BDEC46D}"/>
              </a:ext>
            </a:extLst>
          </p:cNvPr>
          <p:cNvSpPr>
            <a:spLocks noGrp="1"/>
          </p:cNvSpPr>
          <p:nvPr>
            <p:ph idx="1"/>
          </p:nvPr>
        </p:nvSpPr>
        <p:spPr/>
        <p:txBody>
          <a:bodyPr>
            <a:normAutofit lnSpcReduction="10000"/>
          </a:bodyPr>
          <a:lstStyle/>
          <a:p>
            <a:pPr marL="342900" indent="-342900" algn="r" defTabSz="457200" rtl="1" eaLnBrk="1" latinLnBrk="0" hangingPunct="1">
              <a:spcBef>
                <a:spcPts val="1000"/>
              </a:spcBef>
              <a:spcAft>
                <a:spcPts val="0"/>
              </a:spcAft>
              <a:buClr>
                <a:schemeClr val="accent1"/>
              </a:buClr>
              <a:buFont typeface="Wingdings 3" charset="2"/>
              <a:buChar char=""/>
            </a:pPr>
            <a:r>
              <a:rPr lang="ar-SA" sz="2400" b="1" dirty="0"/>
              <a:t>مبادئ حاكمة:</a:t>
            </a:r>
          </a:p>
          <a:p>
            <a:pPr marL="342900" lvl="0" indent="-342900" algn="just" rtl="1">
              <a:spcAft>
                <a:spcPts val="0"/>
              </a:spcAft>
              <a:buFont typeface="Arial" panose="020B0604020202020204" pitchFamily="34" charset="0"/>
              <a:buChar char="-"/>
            </a:pPr>
            <a:r>
              <a:rPr lang="ar-SA" sz="24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الحماية الاجتماعية حق أصيل والتزام علي الدولة وعلي كل الجهات الفاعلة في مجال حماية الطفل سواء كانت حكومية أو غير حكومية.</a:t>
            </a:r>
            <a:endParaRPr lang="en-EG" sz="24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4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شمولية الحماية الاجتماعية بمعني تغطيتها لكل الأطفال العاملين دون تمييز، وكذلك أسرهم حيث لا يمكن فصل الحماية الاجتماعية للطفل عن الحماية الاجتماعية لأسرته.</a:t>
            </a:r>
            <a:endParaRPr lang="en-EG" sz="24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4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كفاية المنافع المقدمة للطفل العامل وقدرتها علي منع أضرار العمل عنه ومساعدته ومساعدة أسرته  علي إعادته للتعليم.</a:t>
            </a:r>
            <a:endParaRPr lang="en-EG" sz="24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4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الحماية من المخاطر بكل أنواعها سواء التي تحيق بالطفل أو أسرته.</a:t>
            </a:r>
            <a:endParaRPr lang="en-EG" sz="2400" kern="100" dirty="0">
              <a:effectLst/>
              <a:latin typeface="Calibri" panose="020F0502020204030204" pitchFamily="34" charset="0"/>
              <a:ea typeface="Calibri" panose="020F0502020204030204" pitchFamily="34" charset="0"/>
              <a:cs typeface="Arial" panose="020B0604020202020204" pitchFamily="34" charset="0"/>
            </a:endParaRPr>
          </a:p>
          <a:p>
            <a:pPr marL="0" indent="0" algn="r" defTabSz="457200" rtl="1" eaLnBrk="1" latinLnBrk="0" hangingPunct="1">
              <a:spcBef>
                <a:spcPts val="1000"/>
              </a:spcBef>
              <a:spcAft>
                <a:spcPts val="0"/>
              </a:spcAft>
              <a:buClr>
                <a:schemeClr val="accent1"/>
              </a:buClr>
              <a:buNone/>
            </a:pPr>
            <a:endParaRPr lang="en-EG" dirty="0"/>
          </a:p>
        </p:txBody>
      </p:sp>
    </p:spTree>
    <p:extLst>
      <p:ext uri="{BB962C8B-B14F-4D97-AF65-F5344CB8AC3E}">
        <p14:creationId xmlns:p14="http://schemas.microsoft.com/office/powerpoint/2010/main" val="4212695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7E20F-8875-4088-E86D-A55BF7D0C4DF}"/>
              </a:ext>
            </a:extLst>
          </p:cNvPr>
          <p:cNvSpPr>
            <a:spLocks noGrp="1"/>
          </p:cNvSpPr>
          <p:nvPr>
            <p:ph type="title"/>
          </p:nvPr>
        </p:nvSpPr>
        <p:spPr/>
        <p:txBody>
          <a:bodyPr>
            <a:normAutofit/>
          </a:bodyPr>
          <a:lstStyle/>
          <a:p>
            <a:pPr algn="r" rtl="1"/>
            <a:r>
              <a:rPr lang="ar-SA" sz="2800" b="1" dirty="0"/>
              <a:t>الالتزام بالتوجهات الدولية</a:t>
            </a:r>
            <a:endParaRPr lang="en-EG" sz="2800" b="1" dirty="0"/>
          </a:p>
        </p:txBody>
      </p:sp>
      <p:sp>
        <p:nvSpPr>
          <p:cNvPr id="3" name="Content Placeholder 2">
            <a:extLst>
              <a:ext uri="{FF2B5EF4-FFF2-40B4-BE49-F238E27FC236}">
                <a16:creationId xmlns:a16="http://schemas.microsoft.com/office/drawing/2014/main" id="{95FA7DEF-9420-F88D-6BC2-EF510FFE8597}"/>
              </a:ext>
            </a:extLst>
          </p:cNvPr>
          <p:cNvSpPr>
            <a:spLocks noGrp="1"/>
          </p:cNvSpPr>
          <p:nvPr>
            <p:ph idx="1"/>
          </p:nvPr>
        </p:nvSpPr>
        <p:spPr/>
        <p:txBody>
          <a:bodyPr>
            <a:normAutofit/>
          </a:bodyPr>
          <a:lstStyle/>
          <a:p>
            <a:pPr algn="just" rtl="1"/>
            <a:r>
              <a:rPr lang="ar-SA" sz="24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وقد وضعت منظمة العمل الدولية إطارا للعمل في قضية عمالة الأطفال 2023-2025، يقوم علي عدد من الأولويات:</a:t>
            </a:r>
            <a:endParaRPr lang="en-EG" sz="2400" b="1"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4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تسريع الجهود متعددة الأطراف لمنع والحد من عمالة الأطفال، مع إعطاء الأولوية لأسوأ أشكال العمل من خلال ضمان العمل اللائق للبالغين والشباب.</a:t>
            </a:r>
            <a:endParaRPr lang="en-EG" sz="24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4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التوسع في بناء قاعدة معرفية عن عمالة الأطفال في الزراعة مع مشاركتها مع كل الأطراف المعنية.</a:t>
            </a:r>
            <a:endParaRPr lang="en-EG" sz="24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4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العمل علي تقوية جهود منع أسوأ أشكال عمالة الأطفال، العمل الاجباري، العبودية الحديثة، الاتجار في البشر وحماية الناجين.</a:t>
            </a:r>
            <a:endParaRPr lang="en-EG" sz="2400" kern="1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en-EG" sz="1800" kern="1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r" defTabSz="457200" rtl="1" eaLnBrk="1" latinLnBrk="0" hangingPunct="1">
              <a:spcBef>
                <a:spcPts val="1000"/>
              </a:spcBef>
              <a:spcAft>
                <a:spcPts val="0"/>
              </a:spcAft>
              <a:buClr>
                <a:schemeClr val="accent1"/>
              </a:buClr>
              <a:buFont typeface="Wingdings 3" charset="2"/>
              <a:buChar char=""/>
            </a:pPr>
            <a:endParaRPr lang="en-EG" dirty="0"/>
          </a:p>
        </p:txBody>
      </p:sp>
    </p:spTree>
    <p:extLst>
      <p:ext uri="{BB962C8B-B14F-4D97-AF65-F5344CB8AC3E}">
        <p14:creationId xmlns:p14="http://schemas.microsoft.com/office/powerpoint/2010/main" val="3674926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B245E-0B4A-A42D-2C06-19FE842CD8BF}"/>
              </a:ext>
            </a:extLst>
          </p:cNvPr>
          <p:cNvSpPr>
            <a:spLocks noGrp="1"/>
          </p:cNvSpPr>
          <p:nvPr>
            <p:ph type="title"/>
          </p:nvPr>
        </p:nvSpPr>
        <p:spPr/>
        <p:txBody>
          <a:bodyPr/>
          <a:lstStyle/>
          <a:p>
            <a:pPr algn="r"/>
            <a:r>
              <a:rPr lang="ar-SA" b="1" dirty="0"/>
              <a:t>الهدف من الدراسة</a:t>
            </a:r>
            <a:endParaRPr lang="en-EG" b="1" dirty="0"/>
          </a:p>
        </p:txBody>
      </p:sp>
      <p:sp>
        <p:nvSpPr>
          <p:cNvPr id="3" name="Content Placeholder 2">
            <a:extLst>
              <a:ext uri="{FF2B5EF4-FFF2-40B4-BE49-F238E27FC236}">
                <a16:creationId xmlns:a16="http://schemas.microsoft.com/office/drawing/2014/main" id="{44D5E6D7-DA9D-2DE9-6BE2-F42DD0DAC64B}"/>
              </a:ext>
            </a:extLst>
          </p:cNvPr>
          <p:cNvSpPr>
            <a:spLocks noGrp="1"/>
          </p:cNvSpPr>
          <p:nvPr>
            <p:ph idx="1"/>
          </p:nvPr>
        </p:nvSpPr>
        <p:spPr/>
        <p:txBody>
          <a:bodyPr/>
          <a:lstStyle/>
          <a:p>
            <a:pPr algn="just" rtl="1">
              <a:lnSpc>
                <a:spcPct val="150000"/>
              </a:lnSpc>
            </a:pPr>
            <a:r>
              <a:rPr lang="ar-SA" sz="24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تهدف الدراسة إلي فهم واقع عمالة الأطفال في المنطقة العربية، وماهية سياسات الحماية الاجتماعية المتبعة لحماية هذه الفئة من الأطفال، مع السعي لاستشراف المستقبل من خلال طرح بعض الرؤي عن كيفية تطوير سياسات الحماية الاجتماعية الموجهة لهذه الفئة من الأطفال من حيث الفاعلية  والقدرة علي التغطية والتعامل مع المخاطر، ومتطلبات تطوير هذه السياسات</a:t>
            </a:r>
            <a:r>
              <a:rPr lang="ar-SA" sz="18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a:t>
            </a:r>
            <a:endParaRPr lang="en-EG" sz="1800" kern="1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r" defTabSz="457200" rtl="1" eaLnBrk="1" latinLnBrk="0" hangingPunct="1">
              <a:spcBef>
                <a:spcPts val="1000"/>
              </a:spcBef>
              <a:spcAft>
                <a:spcPts val="0"/>
              </a:spcAft>
              <a:buClr>
                <a:schemeClr val="accent1"/>
              </a:buClr>
              <a:buFont typeface="Wingdings 3" charset="2"/>
              <a:buChar char=""/>
            </a:pPr>
            <a:endParaRPr lang="en-EG" dirty="0"/>
          </a:p>
        </p:txBody>
      </p:sp>
    </p:spTree>
    <p:extLst>
      <p:ext uri="{BB962C8B-B14F-4D97-AF65-F5344CB8AC3E}">
        <p14:creationId xmlns:p14="http://schemas.microsoft.com/office/powerpoint/2010/main" val="41383241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F8FC3-83C5-EE95-7ED6-D5FEE4502F43}"/>
              </a:ext>
            </a:extLst>
          </p:cNvPr>
          <p:cNvSpPr>
            <a:spLocks noGrp="1"/>
          </p:cNvSpPr>
          <p:nvPr>
            <p:ph type="title"/>
          </p:nvPr>
        </p:nvSpPr>
        <p:spPr/>
        <p:txBody>
          <a:bodyPr/>
          <a:lstStyle/>
          <a:p>
            <a:endParaRPr lang="en-EG"/>
          </a:p>
        </p:txBody>
      </p:sp>
      <p:sp>
        <p:nvSpPr>
          <p:cNvPr id="3" name="Content Placeholder 2">
            <a:extLst>
              <a:ext uri="{FF2B5EF4-FFF2-40B4-BE49-F238E27FC236}">
                <a16:creationId xmlns:a16="http://schemas.microsoft.com/office/drawing/2014/main" id="{8F6BC30B-6E4B-202F-E159-A77535D3CC2A}"/>
              </a:ext>
            </a:extLst>
          </p:cNvPr>
          <p:cNvSpPr>
            <a:spLocks noGrp="1"/>
          </p:cNvSpPr>
          <p:nvPr>
            <p:ph idx="1"/>
          </p:nvPr>
        </p:nvSpPr>
        <p:spPr/>
        <p:txBody>
          <a:bodyPr/>
          <a:lstStyle/>
          <a:p>
            <a:pPr marL="342900" lvl="0" indent="-342900" algn="just" rtl="1">
              <a:spcAft>
                <a:spcPts val="0"/>
              </a:spcAft>
              <a:buFont typeface="Arial" panose="020B0604020202020204" pitchFamily="34" charset="0"/>
              <a:buChar char="-"/>
            </a:pPr>
            <a:r>
              <a:rPr lang="ar-SA" sz="28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ضمان الحق في التعليم للأطفال ونفاذهم لتعليم مجاني، والزامي وذي جودة ومنصف مع توفير فرص التدريب.</a:t>
            </a:r>
          </a:p>
          <a:p>
            <a:pPr marL="0" lvl="0" indent="0" algn="just" rtl="1">
              <a:spcAft>
                <a:spcPts val="0"/>
              </a:spcAft>
              <a:buNone/>
            </a:pPr>
            <a:endParaRPr lang="en-EG" sz="28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8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كفالة النفاذ العمومي للحماية الاجتماعية.</a:t>
            </a:r>
          </a:p>
          <a:p>
            <a:pPr marL="0" lvl="0" indent="0" algn="just" rtl="1">
              <a:spcAft>
                <a:spcPts val="0"/>
              </a:spcAft>
              <a:buNone/>
            </a:pPr>
            <a:endParaRPr lang="en-EG" sz="28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8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زيادة التمويل والتعاون الدولي للقضاء علي عمالة الأطفال والعمل الجبري.</a:t>
            </a:r>
            <a:endParaRPr lang="en-EG" sz="2800" kern="100" dirty="0">
              <a:effectLst/>
              <a:latin typeface="Calibri" panose="020F0502020204030204" pitchFamily="34" charset="0"/>
              <a:ea typeface="Calibri" panose="020F0502020204030204" pitchFamily="34" charset="0"/>
              <a:cs typeface="Arial" panose="020B0604020202020204" pitchFamily="34" charset="0"/>
            </a:endParaRPr>
          </a:p>
          <a:p>
            <a:pPr marL="0" indent="0" algn="r" defTabSz="457200" rtl="1" eaLnBrk="1" latinLnBrk="0" hangingPunct="1">
              <a:spcBef>
                <a:spcPts val="1000"/>
              </a:spcBef>
              <a:spcAft>
                <a:spcPts val="0"/>
              </a:spcAft>
              <a:buClr>
                <a:schemeClr val="accent1"/>
              </a:buClr>
              <a:buNone/>
            </a:pPr>
            <a:endParaRPr lang="en-EG" dirty="0"/>
          </a:p>
        </p:txBody>
      </p:sp>
    </p:spTree>
    <p:extLst>
      <p:ext uri="{BB962C8B-B14F-4D97-AF65-F5344CB8AC3E}">
        <p14:creationId xmlns:p14="http://schemas.microsoft.com/office/powerpoint/2010/main" val="2643628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0CB08-AE04-AEFF-0F87-63A4F6FF4E5A}"/>
              </a:ext>
            </a:extLst>
          </p:cNvPr>
          <p:cNvSpPr>
            <a:spLocks noGrp="1"/>
          </p:cNvSpPr>
          <p:nvPr>
            <p:ph type="title"/>
          </p:nvPr>
        </p:nvSpPr>
        <p:spPr/>
        <p:txBody>
          <a:bodyPr/>
          <a:lstStyle/>
          <a:p>
            <a:pPr algn="r" defTabSz="457200" eaLnBrk="1" latinLnBrk="0" hangingPunct="1">
              <a:spcBef>
                <a:spcPct val="0"/>
              </a:spcBef>
              <a:buNone/>
            </a:pPr>
            <a:r>
              <a:rPr lang="ar-SA" b="1" dirty="0"/>
              <a:t>أبعاد الرؤية المقترحة</a:t>
            </a:r>
            <a:endParaRPr lang="en-EG" b="1" dirty="0"/>
          </a:p>
        </p:txBody>
      </p:sp>
      <p:sp>
        <p:nvSpPr>
          <p:cNvPr id="3" name="Content Placeholder 2">
            <a:extLst>
              <a:ext uri="{FF2B5EF4-FFF2-40B4-BE49-F238E27FC236}">
                <a16:creationId xmlns:a16="http://schemas.microsoft.com/office/drawing/2014/main" id="{BDBB9474-36EB-4E4D-C6BB-EFC6157ED7EC}"/>
              </a:ext>
            </a:extLst>
          </p:cNvPr>
          <p:cNvSpPr>
            <a:spLocks noGrp="1"/>
          </p:cNvSpPr>
          <p:nvPr>
            <p:ph idx="1"/>
          </p:nvPr>
        </p:nvSpPr>
        <p:spPr/>
        <p:txBody>
          <a:bodyPr>
            <a:normAutofit/>
          </a:bodyPr>
          <a:lstStyle/>
          <a:p>
            <a:pPr algn="r" rtl="1"/>
            <a:r>
              <a:rPr lang="ar-SA" sz="32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التحول من منظور التدخلات إلي اقتراب النظام أو النسق</a:t>
            </a:r>
            <a:endParaRPr lang="en-EG" sz="3200" kern="1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r" defTabSz="457200" rtl="1" eaLnBrk="1" latinLnBrk="0" hangingPunct="1">
              <a:spcBef>
                <a:spcPts val="1000"/>
              </a:spcBef>
              <a:spcAft>
                <a:spcPts val="0"/>
              </a:spcAft>
              <a:buClr>
                <a:schemeClr val="accent1"/>
              </a:buClr>
              <a:buFont typeface="Wingdings 3" charset="2"/>
              <a:buChar char=""/>
            </a:pPr>
            <a:r>
              <a:rPr lang="ar-SA" sz="3200" b="1" dirty="0">
                <a:solidFill>
                  <a:srgbClr val="000000"/>
                </a:solidFill>
                <a:effectLst/>
                <a:ea typeface="Calibri" panose="020F0502020204030204" pitchFamily="34" charset="0"/>
                <a:cs typeface="Adelle Sans Devanagari" panose="02000503000000020004" pitchFamily="2" charset="-78"/>
              </a:rPr>
              <a:t>المدخل متعدد الدوائر والمستويات</a:t>
            </a:r>
            <a:r>
              <a:rPr lang="en-EG" sz="3200" dirty="0">
                <a:effectLst/>
              </a:rPr>
              <a:t> </a:t>
            </a:r>
            <a:endParaRPr lang="ar-SA" sz="3200" dirty="0">
              <a:effectLst/>
            </a:endParaRPr>
          </a:p>
          <a:p>
            <a:pPr algn="r" rtl="1"/>
            <a:r>
              <a:rPr lang="ar-SA" sz="32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المدخل التكاملي للحماية الاجتماعية للأطفال العاملين</a:t>
            </a:r>
            <a:endParaRPr lang="en-EG" sz="3200" dirty="0"/>
          </a:p>
        </p:txBody>
      </p:sp>
    </p:spTree>
    <p:extLst>
      <p:ext uri="{BB962C8B-B14F-4D97-AF65-F5344CB8AC3E}">
        <p14:creationId xmlns:p14="http://schemas.microsoft.com/office/powerpoint/2010/main" val="14936467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DD95F-F85E-84D6-F82A-20A3CC3EF37C}"/>
              </a:ext>
            </a:extLst>
          </p:cNvPr>
          <p:cNvSpPr>
            <a:spLocks noGrp="1"/>
          </p:cNvSpPr>
          <p:nvPr>
            <p:ph type="title"/>
          </p:nvPr>
        </p:nvSpPr>
        <p:spPr/>
        <p:txBody>
          <a:bodyPr>
            <a:normAutofit fontScale="90000"/>
          </a:bodyPr>
          <a:lstStyle/>
          <a:p>
            <a:pPr algn="r" rtl="1"/>
            <a:r>
              <a:rPr lang="ar-SA" sz="36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التحول من منظور التدخلات إلي اقتراب النظام أو النسق</a:t>
            </a:r>
            <a:br>
              <a:rPr lang="en-EG" sz="3600" kern="100" dirty="0">
                <a:effectLst/>
                <a:latin typeface="Calibri" panose="020F0502020204030204" pitchFamily="34" charset="0"/>
                <a:ea typeface="Calibri" panose="020F0502020204030204" pitchFamily="34" charset="0"/>
                <a:cs typeface="Arial" panose="020B0604020202020204" pitchFamily="34" charset="0"/>
              </a:rPr>
            </a:br>
            <a:endParaRPr lang="en-EG" dirty="0"/>
          </a:p>
        </p:txBody>
      </p:sp>
      <p:sp>
        <p:nvSpPr>
          <p:cNvPr id="3" name="Content Placeholder 2">
            <a:extLst>
              <a:ext uri="{FF2B5EF4-FFF2-40B4-BE49-F238E27FC236}">
                <a16:creationId xmlns:a16="http://schemas.microsoft.com/office/drawing/2014/main" id="{A29A4244-9F95-1BA0-C9E0-A2A47030F213}"/>
              </a:ext>
            </a:extLst>
          </p:cNvPr>
          <p:cNvSpPr>
            <a:spLocks noGrp="1"/>
          </p:cNvSpPr>
          <p:nvPr>
            <p:ph idx="1"/>
          </p:nvPr>
        </p:nvSpPr>
        <p:spPr>
          <a:xfrm>
            <a:off x="2589212" y="1557339"/>
            <a:ext cx="8915400" cy="5000624"/>
          </a:xfrm>
        </p:spPr>
        <p:txBody>
          <a:bodyPr>
            <a:normAutofit lnSpcReduction="10000"/>
          </a:bodyPr>
          <a:lstStyle/>
          <a:p>
            <a:pPr marL="342900" indent="-342900" algn="just" defTabSz="457200" rtl="1" eaLnBrk="1" latinLnBrk="0" hangingPunct="1">
              <a:lnSpc>
                <a:spcPct val="120000"/>
              </a:lnSpc>
              <a:spcBef>
                <a:spcPts val="1000"/>
              </a:spcBef>
              <a:spcAft>
                <a:spcPts val="0"/>
              </a:spcAft>
              <a:buClr>
                <a:schemeClr val="accent1"/>
              </a:buClr>
              <a:buFont typeface="Wingdings 3" charset="2"/>
              <a:buChar char=""/>
            </a:pPr>
            <a:r>
              <a:rPr lang="ar-SA" b="1" dirty="0">
                <a:solidFill>
                  <a:srgbClr val="000000"/>
                </a:solidFill>
                <a:effectLst/>
                <a:ea typeface="Calibri" panose="020F0502020204030204" pitchFamily="34" charset="0"/>
                <a:cs typeface="Adelle Sans Devanagari" panose="02000503000000020004" pitchFamily="2" charset="-78"/>
              </a:rPr>
              <a:t>توفير  أنظمة حماية اجتماعية تعالج الأسباب الهيكلية للفقر والحرمان، وتستمر عبر دورة الحياة بما يضمن تراكم التأثير  الإيجابي عبر دورة الحياة، وتستند إلي فلسفة الادماج والاحتواء وتكون علي قدر من المرونة التي تجعلها تواجه الأزمات والصدمات بفاعلية</a:t>
            </a:r>
            <a:r>
              <a:rPr lang="en-EG" dirty="0">
                <a:effectLst/>
              </a:rPr>
              <a:t> </a:t>
            </a:r>
            <a:r>
              <a:rPr lang="ar-SA" dirty="0">
                <a:effectLst/>
              </a:rPr>
              <a:t>.</a:t>
            </a:r>
          </a:p>
          <a:p>
            <a:pPr marL="0" indent="0" algn="just" defTabSz="457200" rtl="1" eaLnBrk="1" latinLnBrk="0" hangingPunct="1">
              <a:lnSpc>
                <a:spcPct val="120000"/>
              </a:lnSpc>
              <a:spcBef>
                <a:spcPts val="1000"/>
              </a:spcBef>
              <a:spcAft>
                <a:spcPts val="0"/>
              </a:spcAft>
              <a:buClr>
                <a:schemeClr val="accent1"/>
              </a:buClr>
              <a:buNone/>
            </a:pPr>
            <a:endParaRPr lang="ar-SA" b="1" dirty="0">
              <a:solidFill>
                <a:srgbClr val="7030A0"/>
              </a:solidFill>
              <a:effectLst/>
              <a:ea typeface="Calibri" panose="020F0502020204030204" pitchFamily="34" charset="0"/>
              <a:cs typeface="Adelle Sans Devanagari" panose="02000503000000020004" pitchFamily="2" charset="-78"/>
            </a:endParaRPr>
          </a:p>
          <a:p>
            <a:pPr marL="0" indent="0" algn="just" defTabSz="457200" rtl="1" eaLnBrk="1" latinLnBrk="0" hangingPunct="1">
              <a:lnSpc>
                <a:spcPct val="120000"/>
              </a:lnSpc>
              <a:spcBef>
                <a:spcPts val="1000"/>
              </a:spcBef>
              <a:spcAft>
                <a:spcPts val="0"/>
              </a:spcAft>
              <a:buClr>
                <a:schemeClr val="accent1"/>
              </a:buClr>
              <a:buNone/>
            </a:pPr>
            <a:r>
              <a:rPr lang="ar-SA" b="1" dirty="0">
                <a:solidFill>
                  <a:srgbClr val="7030A0"/>
                </a:solidFill>
                <a:effectLst/>
                <a:ea typeface="Calibri" panose="020F0502020204030204" pitchFamily="34" charset="0"/>
                <a:cs typeface="Adelle Sans Devanagari" panose="02000503000000020004" pitchFamily="2" charset="-78"/>
              </a:rPr>
              <a:t>مجموعة من تدخلات تعالج الهشاشة الاجتماعية والاقتصادية باستخدام تدخلات قصيرة الأجل لمعالجة الصدمات المؤقتة وتدخلات طويلة الأجل لمعالجة الهشاشة الهيكلية والفقر المزمن. </a:t>
            </a:r>
          </a:p>
          <a:p>
            <a:pPr marL="0" indent="0" algn="just" defTabSz="457200" rtl="1" eaLnBrk="1" latinLnBrk="0" hangingPunct="1">
              <a:lnSpc>
                <a:spcPct val="120000"/>
              </a:lnSpc>
              <a:spcBef>
                <a:spcPts val="1000"/>
              </a:spcBef>
              <a:spcAft>
                <a:spcPts val="0"/>
              </a:spcAft>
              <a:buClr>
                <a:schemeClr val="accent1"/>
              </a:buClr>
              <a:buNone/>
            </a:pPr>
            <a:endParaRPr lang="ar-SA" dirty="0"/>
          </a:p>
          <a:p>
            <a:pPr marL="0" indent="0" algn="just" rtl="1">
              <a:lnSpc>
                <a:spcPct val="120000"/>
              </a:lnSpc>
              <a:buNone/>
            </a:pPr>
            <a:r>
              <a:rPr lang="ar-SA" b="1" kern="100" dirty="0">
                <a:solidFill>
                  <a:srgbClr val="0070C0"/>
                </a:solidFill>
                <a:effectLst/>
                <a:latin typeface="Calibri" panose="020F0502020204030204" pitchFamily="34" charset="0"/>
                <a:ea typeface="Calibri" panose="020F0502020204030204" pitchFamily="34" charset="0"/>
                <a:cs typeface="Adelle Sans Devanagari" panose="02000503000000020004" pitchFamily="2" charset="-78"/>
              </a:rPr>
              <a:t>مجموعة من التدخلات متعددة القطاعات لمعالجة الأبعاد المتنوعة لفقر الأطفال في التعليم والصحة والتغذية وغيرها من أساسيات النمو السليم للطفل – بناء رأس المال البشري.</a:t>
            </a:r>
          </a:p>
          <a:p>
            <a:pPr marL="0" indent="0" algn="just" rtl="1">
              <a:lnSpc>
                <a:spcPct val="120000"/>
              </a:lnSpc>
              <a:buNone/>
            </a:pPr>
            <a:endParaRPr lang="ar-SA" dirty="0">
              <a:solidFill>
                <a:srgbClr val="000000"/>
              </a:solidFill>
              <a:effectLst/>
              <a:ea typeface="Calibri" panose="020F0502020204030204" pitchFamily="34" charset="0"/>
              <a:cs typeface="Adelle Sans Devanagari" panose="02000503000000020004" pitchFamily="2" charset="-78"/>
            </a:endParaRPr>
          </a:p>
          <a:p>
            <a:pPr marL="0" indent="0" algn="just" defTabSz="457200" rtl="1" eaLnBrk="1" latinLnBrk="0" hangingPunct="1">
              <a:lnSpc>
                <a:spcPct val="120000"/>
              </a:lnSpc>
              <a:spcBef>
                <a:spcPts val="1000"/>
              </a:spcBef>
              <a:spcAft>
                <a:spcPts val="0"/>
              </a:spcAft>
              <a:buClr>
                <a:schemeClr val="accent1"/>
              </a:buClr>
              <a:buNone/>
            </a:pPr>
            <a:r>
              <a:rPr lang="ar-SA" b="1" dirty="0">
                <a:solidFill>
                  <a:srgbClr val="7030A0"/>
                </a:solidFill>
                <a:effectLst/>
                <a:ea typeface="Calibri" panose="020F0502020204030204" pitchFamily="34" charset="0"/>
                <a:cs typeface="Adelle Sans Devanagari" panose="02000503000000020004" pitchFamily="2" charset="-78"/>
              </a:rPr>
              <a:t>ضرورة وضع ترتيبات مؤسسية راسخة، مع تحديد واضح للمسؤوليات واستخدام الأدوات الإدارية المشتركة من أجل توفير قنوات للإدارة الفعالة عبر البرامج</a:t>
            </a:r>
            <a:r>
              <a:rPr lang="en-EG" b="1" dirty="0">
                <a:solidFill>
                  <a:srgbClr val="7030A0"/>
                </a:solidFill>
                <a:effectLst/>
              </a:rPr>
              <a:t> </a:t>
            </a:r>
            <a:endParaRPr lang="ar-SA" b="1" dirty="0">
              <a:solidFill>
                <a:srgbClr val="7030A0"/>
              </a:solidFill>
              <a:effectLst/>
            </a:endParaRPr>
          </a:p>
          <a:p>
            <a:pPr marL="0" indent="0" algn="just" defTabSz="457200" rtl="1" eaLnBrk="1" latinLnBrk="0" hangingPunct="1">
              <a:lnSpc>
                <a:spcPts val="1320"/>
              </a:lnSpc>
              <a:spcBef>
                <a:spcPts val="1000"/>
              </a:spcBef>
              <a:spcAft>
                <a:spcPts val="0"/>
              </a:spcAft>
              <a:buClr>
                <a:schemeClr val="accent1"/>
              </a:buClr>
              <a:buNone/>
            </a:pPr>
            <a:r>
              <a:rPr lang="ar-SA" b="1" kern="100" dirty="0">
                <a:solidFill>
                  <a:srgbClr val="7030A0"/>
                </a:solidFill>
                <a:effectLst/>
                <a:latin typeface="Calibri" panose="020F0502020204030204" pitchFamily="34" charset="0"/>
                <a:ea typeface="Calibri" panose="020F0502020204030204" pitchFamily="34" charset="0"/>
                <a:cs typeface="Adelle Sans Devanagari" panose="02000503000000020004" pitchFamily="2" charset="-78"/>
              </a:rPr>
              <a:t>.</a:t>
            </a:r>
            <a:endParaRPr lang="en-EG" b="1" dirty="0">
              <a:solidFill>
                <a:srgbClr val="7030A0"/>
              </a:solidFill>
            </a:endParaRPr>
          </a:p>
        </p:txBody>
      </p:sp>
    </p:spTree>
    <p:extLst>
      <p:ext uri="{BB962C8B-B14F-4D97-AF65-F5344CB8AC3E}">
        <p14:creationId xmlns:p14="http://schemas.microsoft.com/office/powerpoint/2010/main" val="37065595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75D94-734E-9EB6-D48D-DCF9725F8630}"/>
              </a:ext>
            </a:extLst>
          </p:cNvPr>
          <p:cNvSpPr>
            <a:spLocks noGrp="1"/>
          </p:cNvSpPr>
          <p:nvPr>
            <p:ph type="title"/>
          </p:nvPr>
        </p:nvSpPr>
        <p:spPr/>
        <p:txBody>
          <a:bodyPr/>
          <a:lstStyle/>
          <a:p>
            <a:endParaRPr lang="en-EG"/>
          </a:p>
        </p:txBody>
      </p:sp>
      <p:sp>
        <p:nvSpPr>
          <p:cNvPr id="3" name="Content Placeholder 2">
            <a:extLst>
              <a:ext uri="{FF2B5EF4-FFF2-40B4-BE49-F238E27FC236}">
                <a16:creationId xmlns:a16="http://schemas.microsoft.com/office/drawing/2014/main" id="{F6B97575-DFAD-7C70-22E1-A400BCC2BB02}"/>
              </a:ext>
            </a:extLst>
          </p:cNvPr>
          <p:cNvSpPr>
            <a:spLocks noGrp="1"/>
          </p:cNvSpPr>
          <p:nvPr>
            <p:ph idx="1"/>
          </p:nvPr>
        </p:nvSpPr>
        <p:spPr/>
        <p:txBody>
          <a:bodyPr/>
          <a:lstStyle/>
          <a:p>
            <a:pPr marL="0" indent="0" algn="just" rtl="1">
              <a:lnSpc>
                <a:spcPct val="150000"/>
              </a:lnSpc>
              <a:buNone/>
            </a:pPr>
            <a:r>
              <a:rPr lang="ar-SA" sz="1800" b="1" kern="100" dirty="0">
                <a:solidFill>
                  <a:srgbClr val="000000"/>
                </a:solidFill>
                <a:effectLst/>
                <a:highlight>
                  <a:srgbClr val="C0C0C0"/>
                </a:highlight>
                <a:latin typeface="Calibri" panose="020F0502020204030204" pitchFamily="34" charset="0"/>
                <a:ea typeface="Calibri" panose="020F0502020204030204" pitchFamily="34" charset="0"/>
                <a:cs typeface="Adelle Sans Devanagari" panose="02000503000000020004" pitchFamily="2" charset="-78"/>
              </a:rPr>
              <a:t>ضمان نجاح اقتراب النظام مرهون بحدوث تغييرات علي ثلاث مستويات: السياسات – البرامج – الإدارة. </a:t>
            </a:r>
          </a:p>
          <a:p>
            <a:pPr algn="just" rtl="1">
              <a:lnSpc>
                <a:spcPct val="150000"/>
              </a:lnSpc>
            </a:pPr>
            <a:r>
              <a:rPr lang="ar-SA" sz="18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علي المستوي السياسي، لابد من صياغة رؤية طويلة الأمد  ذات أهداف واضحة وقابلة للقياس،</a:t>
            </a:r>
          </a:p>
          <a:p>
            <a:pPr algn="just" rtl="1">
              <a:lnSpc>
                <a:spcPct val="150000"/>
              </a:lnSpc>
            </a:pPr>
            <a:r>
              <a:rPr lang="ar-SA" sz="18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يتم التركيز في مستوي البرامج علي  التنسيق  والتكامل.</a:t>
            </a:r>
          </a:p>
          <a:p>
            <a:pPr algn="just" rtl="1">
              <a:lnSpc>
                <a:spcPct val="150000"/>
              </a:lnSpc>
            </a:pPr>
            <a:r>
              <a:rPr lang="ar-SA" sz="18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  أما علي مستوي الإدارة، يتم التركيز على تطوير الأدوات الأساسية التي تسهل العمليات الأساسية لبرامج الحماية الاجتماعية. تشمل هذه الأدوات، على سبيل المثال، أنظمة تسجيل وتحديد المستفيدين، وخطط الاستهداف، وترتيبات الرصد والتقييم، وترتيبات الشراكة وغيرها.</a:t>
            </a:r>
            <a:r>
              <a:rPr lang="en-EG" sz="1800" b="1" kern="100" dirty="0">
                <a:solidFill>
                  <a:srgbClr val="000000"/>
                </a:solidFill>
                <a:effectLst/>
                <a:latin typeface="Adelle Sans Devanagari" panose="02000503000000020004" pitchFamily="2" charset="-78"/>
                <a:ea typeface="Calibri" panose="020F0502020204030204" pitchFamily="34" charset="0"/>
                <a:cs typeface="Arial" panose="020B0604020202020204" pitchFamily="34" charset="0"/>
              </a:rPr>
              <a:t>.</a:t>
            </a:r>
            <a:endParaRPr lang="en-EG" sz="1800" b="1" kern="1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r" defTabSz="457200" rtl="1" eaLnBrk="1" latinLnBrk="0" hangingPunct="1">
              <a:spcBef>
                <a:spcPts val="1000"/>
              </a:spcBef>
              <a:spcAft>
                <a:spcPts val="0"/>
              </a:spcAft>
              <a:buClr>
                <a:schemeClr val="accent1"/>
              </a:buClr>
              <a:buFont typeface="Wingdings 3" charset="2"/>
              <a:buChar char=""/>
            </a:pPr>
            <a:endParaRPr lang="en-EG" dirty="0"/>
          </a:p>
        </p:txBody>
      </p:sp>
    </p:spTree>
    <p:extLst>
      <p:ext uri="{BB962C8B-B14F-4D97-AF65-F5344CB8AC3E}">
        <p14:creationId xmlns:p14="http://schemas.microsoft.com/office/powerpoint/2010/main" val="23922061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580E9-C8DC-26B4-9D77-42BE44C78775}"/>
              </a:ext>
            </a:extLst>
          </p:cNvPr>
          <p:cNvSpPr>
            <a:spLocks noGrp="1"/>
          </p:cNvSpPr>
          <p:nvPr>
            <p:ph type="title"/>
          </p:nvPr>
        </p:nvSpPr>
        <p:spPr/>
        <p:txBody>
          <a:bodyPr>
            <a:normAutofit/>
          </a:bodyPr>
          <a:lstStyle/>
          <a:p>
            <a:pPr algn="r" rtl="1"/>
            <a:r>
              <a:rPr lang="ar-SA" sz="2800" b="1" dirty="0">
                <a:solidFill>
                  <a:srgbClr val="000000"/>
                </a:solidFill>
                <a:effectLst/>
                <a:ea typeface="Calibri" panose="020F0502020204030204" pitchFamily="34" charset="0"/>
                <a:cs typeface="Adelle Sans Devanagari" panose="02000503000000020004" pitchFamily="2" charset="-78"/>
              </a:rPr>
              <a:t>المدخل متعدد الدوائر والمستويات</a:t>
            </a:r>
            <a:r>
              <a:rPr lang="en-EG" sz="4800" b="1" dirty="0">
                <a:effectLst/>
              </a:rPr>
              <a:t> </a:t>
            </a:r>
            <a:endParaRPr lang="en-EG" sz="4800" b="1" dirty="0"/>
          </a:p>
        </p:txBody>
      </p:sp>
      <p:sp>
        <p:nvSpPr>
          <p:cNvPr id="3" name="Content Placeholder 2">
            <a:extLst>
              <a:ext uri="{FF2B5EF4-FFF2-40B4-BE49-F238E27FC236}">
                <a16:creationId xmlns:a16="http://schemas.microsoft.com/office/drawing/2014/main" id="{145D7057-6126-4B14-0684-C8AD521976F2}"/>
              </a:ext>
            </a:extLst>
          </p:cNvPr>
          <p:cNvSpPr>
            <a:spLocks noGrp="1"/>
          </p:cNvSpPr>
          <p:nvPr>
            <p:ph idx="1"/>
          </p:nvPr>
        </p:nvSpPr>
        <p:spPr/>
        <p:txBody>
          <a:bodyPr/>
          <a:lstStyle/>
          <a:p>
            <a:pPr marL="342900" lvl="0" indent="-342900" algn="just" rtl="1">
              <a:spcAft>
                <a:spcPts val="0"/>
              </a:spcAft>
              <a:buFont typeface="Arial" panose="020B0604020202020204" pitchFamily="34" charset="0"/>
              <a:buChar char="-"/>
            </a:pPr>
            <a:r>
              <a:rPr lang="ar-SA" sz="20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مستوى الطفل وتشمل  الحالة الصحية والتعليمية والتغذوية له ووعيه بأهمية التعليم والمخاطر المتعلقة بعمل الأطفال.</a:t>
            </a:r>
            <a:endParaRPr lang="en-EG" sz="20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0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مستوى الأسرة ومستوي الدخل المتاح ووعيها بأهمية التعليم والمخاطر المتعلقة بعمل الأطفال.</a:t>
            </a:r>
            <a:endParaRPr lang="en-EG" sz="20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0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مستوى المدرسة والمعلم وتشمل توافر المدارس وقربها وجودة التعليم. </a:t>
            </a:r>
            <a:endParaRPr lang="en-EG" sz="20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spcAft>
                <a:spcPts val="0"/>
              </a:spcAft>
              <a:buFont typeface="Arial" panose="020B0604020202020204" pitchFamily="34" charset="0"/>
              <a:buChar char="-"/>
            </a:pPr>
            <a:r>
              <a:rPr lang="ar-SA" sz="20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مستوى المجتمع والحكومة، وتشمل سياسات التعليم القائمة وتوزيع الخدمات التعليمية علي المناطق الجغرافية والميزانيات المخصصة للتعليم.   كما يشمل هذا المستوي القوانين التي تحمي الطفل ومدي القدرة علي انفاذها.  وكذلك وعي المجتمع بكل أطرافه بما فيهم أصحاب الأعمال بمخاطر تشغيل الأطفال.</a:t>
            </a:r>
            <a:endParaRPr lang="en-EG" sz="2000" kern="1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en-EG" sz="1800" kern="1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r" defTabSz="457200" rtl="1" eaLnBrk="1" latinLnBrk="0" hangingPunct="1">
              <a:spcBef>
                <a:spcPts val="1000"/>
              </a:spcBef>
              <a:spcAft>
                <a:spcPts val="0"/>
              </a:spcAft>
              <a:buClr>
                <a:schemeClr val="accent1"/>
              </a:buClr>
              <a:buFont typeface="Wingdings 3" charset="2"/>
              <a:buChar char=""/>
            </a:pPr>
            <a:endParaRPr lang="en-EG" dirty="0"/>
          </a:p>
        </p:txBody>
      </p:sp>
    </p:spTree>
    <p:extLst>
      <p:ext uri="{BB962C8B-B14F-4D97-AF65-F5344CB8AC3E}">
        <p14:creationId xmlns:p14="http://schemas.microsoft.com/office/powerpoint/2010/main" val="2288443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E4F0F-F18B-CBCE-F4ED-FCB8146724D3}"/>
              </a:ext>
            </a:extLst>
          </p:cNvPr>
          <p:cNvSpPr>
            <a:spLocks noGrp="1"/>
          </p:cNvSpPr>
          <p:nvPr>
            <p:ph type="title"/>
          </p:nvPr>
        </p:nvSpPr>
        <p:spPr/>
        <p:txBody>
          <a:bodyPr>
            <a:normAutofit/>
          </a:bodyPr>
          <a:lstStyle/>
          <a:p>
            <a:pPr algn="r" rtl="1"/>
            <a:r>
              <a:rPr lang="ar-SA" sz="2800" b="1" dirty="0">
                <a:solidFill>
                  <a:srgbClr val="000000"/>
                </a:solidFill>
                <a:effectLst/>
                <a:ea typeface="Calibri" panose="020F0502020204030204" pitchFamily="34" charset="0"/>
                <a:cs typeface="Adelle Sans Devanagari" panose="02000503000000020004" pitchFamily="2" charset="-78"/>
              </a:rPr>
              <a:t>المدخل التكاملي للحماية الاجتماعية للأطفال العاملين</a:t>
            </a:r>
            <a:r>
              <a:rPr lang="en-EG" sz="4800" dirty="0">
                <a:effectLst/>
              </a:rPr>
              <a:t> </a:t>
            </a:r>
            <a:endParaRPr lang="en-EG" sz="4800" dirty="0"/>
          </a:p>
        </p:txBody>
      </p:sp>
      <p:sp>
        <p:nvSpPr>
          <p:cNvPr id="3" name="Content Placeholder 2">
            <a:extLst>
              <a:ext uri="{FF2B5EF4-FFF2-40B4-BE49-F238E27FC236}">
                <a16:creationId xmlns:a16="http://schemas.microsoft.com/office/drawing/2014/main" id="{B4C82DFA-0BCE-9894-84E0-E612E1C8C4F7}"/>
              </a:ext>
            </a:extLst>
          </p:cNvPr>
          <p:cNvSpPr>
            <a:spLocks noGrp="1"/>
          </p:cNvSpPr>
          <p:nvPr>
            <p:ph idx="1"/>
          </p:nvPr>
        </p:nvSpPr>
        <p:spPr/>
        <p:txBody>
          <a:bodyPr>
            <a:normAutofit/>
          </a:bodyPr>
          <a:lstStyle/>
          <a:p>
            <a:pPr marL="342900" indent="-342900" algn="just" defTabSz="457200" rtl="1" eaLnBrk="1" latinLnBrk="0" hangingPunct="1">
              <a:spcBef>
                <a:spcPts val="1000"/>
              </a:spcBef>
              <a:spcAft>
                <a:spcPts val="0"/>
              </a:spcAft>
              <a:buClr>
                <a:schemeClr val="accent1"/>
              </a:buClr>
              <a:buFont typeface="Wingdings 3" charset="2"/>
              <a:buChar char=""/>
            </a:pPr>
            <a:r>
              <a:rPr lang="ar-SA" sz="2000" dirty="0">
                <a:solidFill>
                  <a:srgbClr val="000000"/>
                </a:solidFill>
                <a:effectLst/>
                <a:ea typeface="Calibri" panose="020F0502020204030204" pitchFamily="34" charset="0"/>
                <a:cs typeface="Adelle Sans Devanagari" panose="02000503000000020004" pitchFamily="2" charset="-78"/>
              </a:rPr>
              <a:t>حماية الطفل العامل لها مسارين، الأول الحماية أثناء العمل والحماية بترك العمل.  </a:t>
            </a:r>
          </a:p>
          <a:p>
            <a:pPr marL="342900" indent="-342900" algn="just" defTabSz="457200" rtl="1" eaLnBrk="1" latinLnBrk="0" hangingPunct="1">
              <a:spcBef>
                <a:spcPts val="1000"/>
              </a:spcBef>
              <a:spcAft>
                <a:spcPts val="0"/>
              </a:spcAft>
              <a:buClr>
                <a:schemeClr val="accent1"/>
              </a:buClr>
              <a:buFont typeface="Wingdings 3" charset="2"/>
              <a:buChar char=""/>
            </a:pPr>
            <a:r>
              <a:rPr lang="ar-SA" sz="2000" dirty="0">
                <a:solidFill>
                  <a:srgbClr val="000000"/>
                </a:solidFill>
                <a:effectLst/>
                <a:ea typeface="Calibri" panose="020F0502020204030204" pitchFamily="34" charset="0"/>
                <a:cs typeface="Adelle Sans Devanagari" panose="02000503000000020004" pitchFamily="2" charset="-78"/>
              </a:rPr>
              <a:t>تتطلب الحماية أثناء العمل في حالة صعوبة تركه بالنسبة للأعمال غير الخطرة، إشراك أصحاب الأعمال في ذلك، من خلال إقناعهم بضرورة تخفيف ساعات العمل، اتخاذ كافة إجراءات السلامة للحفاظ علي سلامة الطفل وصحته، وإتاحة وقت للطفل للحصول علي الخدمات التعليمية والتي في الغالب ستكون خدمات غير نظامية في هذه الحالة.  </a:t>
            </a:r>
          </a:p>
          <a:p>
            <a:pPr algn="just" rtl="1"/>
            <a:r>
              <a:rPr lang="ar-SA" sz="2000" dirty="0">
                <a:solidFill>
                  <a:srgbClr val="000000"/>
                </a:solidFill>
                <a:effectLst/>
                <a:ea typeface="Calibri" panose="020F0502020204030204" pitchFamily="34" charset="0"/>
                <a:cs typeface="Adelle Sans Devanagari" panose="02000503000000020004" pitchFamily="2" charset="-78"/>
              </a:rPr>
              <a:t>أما في حالة توقف الطفل عن العمل، فلابد من حزمة من الحماية الاجتماعية والخدمات الاجتماعية يتم تقديمها للطفل والأسرة معا مع بعض البرامج المكملة التي تساعد الأسرة علي تحقيق مزيد من الدخل، وكذلك الحوافز التي تدعم الأسرة في ضمان نفاذ أطفالها للخدمات التعليمية والصحية. </a:t>
            </a:r>
          </a:p>
          <a:p>
            <a:pPr algn="just" rtl="1"/>
            <a:r>
              <a:rPr lang="ar-SA" sz="2000" dirty="0">
                <a:solidFill>
                  <a:srgbClr val="000000"/>
                </a:solidFill>
                <a:effectLst/>
                <a:ea typeface="Calibri" panose="020F0502020204030204" pitchFamily="34" charset="0"/>
                <a:cs typeface="Adelle Sans Devanagari" panose="02000503000000020004" pitchFamily="2" charset="-78"/>
              </a:rPr>
              <a:t>تحسين القدرة علي إنفاذ القانون</a:t>
            </a:r>
            <a:r>
              <a:rPr lang="en-EG" sz="2000" dirty="0">
                <a:effectLst/>
              </a:rPr>
              <a:t> </a:t>
            </a:r>
            <a:endParaRPr lang="en-EG" sz="2000" dirty="0"/>
          </a:p>
        </p:txBody>
      </p:sp>
    </p:spTree>
    <p:extLst>
      <p:ext uri="{BB962C8B-B14F-4D97-AF65-F5344CB8AC3E}">
        <p14:creationId xmlns:p14="http://schemas.microsoft.com/office/powerpoint/2010/main" val="10280788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F2EFE-02D0-9D9A-411C-176E45E83CF7}"/>
              </a:ext>
            </a:extLst>
          </p:cNvPr>
          <p:cNvSpPr>
            <a:spLocks noGrp="1"/>
          </p:cNvSpPr>
          <p:nvPr>
            <p:ph type="title"/>
          </p:nvPr>
        </p:nvSpPr>
        <p:spPr/>
        <p:txBody>
          <a:bodyPr/>
          <a:lstStyle/>
          <a:p>
            <a:endParaRPr lang="en-EG"/>
          </a:p>
        </p:txBody>
      </p:sp>
      <p:sp>
        <p:nvSpPr>
          <p:cNvPr id="3" name="Content Placeholder 2">
            <a:extLst>
              <a:ext uri="{FF2B5EF4-FFF2-40B4-BE49-F238E27FC236}">
                <a16:creationId xmlns:a16="http://schemas.microsoft.com/office/drawing/2014/main" id="{D5DEF08F-131D-3D87-0999-E43B4D255DB4}"/>
              </a:ext>
            </a:extLst>
          </p:cNvPr>
          <p:cNvSpPr>
            <a:spLocks noGrp="1"/>
          </p:cNvSpPr>
          <p:nvPr>
            <p:ph idx="1"/>
          </p:nvPr>
        </p:nvSpPr>
        <p:spPr/>
        <p:txBody>
          <a:bodyPr>
            <a:normAutofit fontScale="92500"/>
          </a:bodyPr>
          <a:lstStyle/>
          <a:p>
            <a:pPr algn="just" rtl="1"/>
            <a:r>
              <a:rPr lang="ar-SA" sz="24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إعطاء الأولوية لاستحقاقات الأطفال، بالإضافة إلى توسيع نطاق الحماية الاجتماعية ليشمل العاملين في الاقتصاد غير الرسمي. وسيدعم هذا الأخير انتقالهم إلى الاقتصاد الرسمي. ويُعد إضفاء الطابع الرسمي خطوة حاسمة في أنظمة الضرائب والتحويلات المستدامة</a:t>
            </a:r>
            <a:r>
              <a:rPr lang="en-EG" sz="2400" kern="100" dirty="0">
                <a:solidFill>
                  <a:srgbClr val="000000"/>
                </a:solidFill>
                <a:effectLst/>
                <a:latin typeface="Adelle Sans Devanagari" panose="02000503000000020004" pitchFamily="2" charset="-78"/>
                <a:ea typeface="Calibri" panose="020F0502020204030204" pitchFamily="34" charset="0"/>
                <a:cs typeface="Arial" panose="020B0604020202020204" pitchFamily="34" charset="0"/>
              </a:rPr>
              <a:t>.</a:t>
            </a:r>
            <a:endParaRPr lang="en-EG" sz="2400" kern="100" dirty="0">
              <a:effectLst/>
              <a:latin typeface="Calibri" panose="020F0502020204030204" pitchFamily="34" charset="0"/>
              <a:ea typeface="Calibri" panose="020F0502020204030204" pitchFamily="34" charset="0"/>
              <a:cs typeface="Arial" panose="020B0604020202020204" pitchFamily="34" charset="0"/>
            </a:endParaRPr>
          </a:p>
          <a:p>
            <a:pPr algn="just" rtl="1"/>
            <a:r>
              <a:rPr lang="ar-SA" sz="24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تكامل برامج الحماية الاجتماعية المحددة مع بعضها البعض داخل نظام ما ستحدد الجهود الإجمالية المبذولة في معالجة محددات تعرض الأسر لعمالة الأطفال على مدار دورة الحياة. وينطبق هذا أيضًا على الخدمات الاجتماعية المتكاملة متعددة القطاعات للأطفال. فلا يوجد برنامج واحد قادر على القيام بهذه المهمة</a:t>
            </a:r>
            <a:endParaRPr lang="en-EG" sz="2400" kern="1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just" defTabSz="457200" rtl="1" eaLnBrk="1" latinLnBrk="0" hangingPunct="1">
              <a:spcBef>
                <a:spcPts val="1000"/>
              </a:spcBef>
              <a:spcAft>
                <a:spcPts val="0"/>
              </a:spcAft>
              <a:buClr>
                <a:schemeClr val="accent1"/>
              </a:buClr>
              <a:buFont typeface="Wingdings 3" charset="2"/>
              <a:buChar char=""/>
            </a:pPr>
            <a:r>
              <a:rPr lang="ar-SA" sz="2400" dirty="0">
                <a:solidFill>
                  <a:srgbClr val="000000"/>
                </a:solidFill>
                <a:effectLst/>
                <a:ea typeface="Calibri" panose="020F0502020204030204" pitchFamily="34" charset="0"/>
                <a:cs typeface="Adelle Sans Devanagari" panose="02000503000000020004" pitchFamily="2" charset="-78"/>
              </a:rPr>
              <a:t>كفالة حماية اجتماعية فعالة للأطفال العاملين مرهونة بتبني منظور تكاملي، يجمع بين الحماية الاجتماعية وخدمات رعاية الطفل.</a:t>
            </a:r>
            <a:r>
              <a:rPr lang="en-EG" sz="2400" dirty="0">
                <a:effectLst/>
              </a:rPr>
              <a:t> </a:t>
            </a:r>
            <a:endParaRPr lang="en-EG" sz="2400" dirty="0"/>
          </a:p>
        </p:txBody>
      </p:sp>
    </p:spTree>
    <p:extLst>
      <p:ext uri="{BB962C8B-B14F-4D97-AF65-F5344CB8AC3E}">
        <p14:creationId xmlns:p14="http://schemas.microsoft.com/office/powerpoint/2010/main" val="39179952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9EF56-811A-1496-8A2E-C9195D400505}"/>
              </a:ext>
            </a:extLst>
          </p:cNvPr>
          <p:cNvSpPr>
            <a:spLocks noGrp="1"/>
          </p:cNvSpPr>
          <p:nvPr>
            <p:ph type="title"/>
          </p:nvPr>
        </p:nvSpPr>
        <p:spPr/>
        <p:txBody>
          <a:bodyPr/>
          <a:lstStyle/>
          <a:p>
            <a:endParaRPr lang="en-EG"/>
          </a:p>
        </p:txBody>
      </p:sp>
      <p:sp>
        <p:nvSpPr>
          <p:cNvPr id="3" name="Content Placeholder 2">
            <a:extLst>
              <a:ext uri="{FF2B5EF4-FFF2-40B4-BE49-F238E27FC236}">
                <a16:creationId xmlns:a16="http://schemas.microsoft.com/office/drawing/2014/main" id="{4C6317D0-B9CA-83A9-724B-DEE0699012EC}"/>
              </a:ext>
            </a:extLst>
          </p:cNvPr>
          <p:cNvSpPr>
            <a:spLocks noGrp="1"/>
          </p:cNvSpPr>
          <p:nvPr>
            <p:ph idx="1"/>
          </p:nvPr>
        </p:nvSpPr>
        <p:spPr/>
        <p:txBody>
          <a:bodyPr/>
          <a:lstStyle/>
          <a:p>
            <a:pPr marL="342900" indent="-342900" algn="r" defTabSz="457200" rtl="1" eaLnBrk="1" latinLnBrk="0" hangingPunct="1">
              <a:spcBef>
                <a:spcPts val="1000"/>
              </a:spcBef>
              <a:spcAft>
                <a:spcPts val="0"/>
              </a:spcAft>
              <a:buClr>
                <a:schemeClr val="accent1"/>
              </a:buClr>
              <a:buFont typeface="Wingdings 3" charset="2"/>
              <a:buChar char=""/>
            </a:pPr>
            <a:endParaRPr lang="ar-SA" dirty="0"/>
          </a:p>
          <a:p>
            <a:pPr marL="342900" indent="-342900" algn="r" defTabSz="457200" rtl="1" eaLnBrk="1" latinLnBrk="0" hangingPunct="1">
              <a:spcBef>
                <a:spcPts val="1000"/>
              </a:spcBef>
              <a:spcAft>
                <a:spcPts val="0"/>
              </a:spcAft>
              <a:buClr>
                <a:schemeClr val="accent1"/>
              </a:buClr>
              <a:buFont typeface="Wingdings 3" charset="2"/>
              <a:buChar char=""/>
            </a:pPr>
            <a:endParaRPr lang="ar-SA" dirty="0"/>
          </a:p>
          <a:p>
            <a:pPr marL="342900" indent="-342900" algn="r" defTabSz="457200" rtl="1" eaLnBrk="1" latinLnBrk="0" hangingPunct="1">
              <a:spcBef>
                <a:spcPts val="1000"/>
              </a:spcBef>
              <a:spcAft>
                <a:spcPts val="0"/>
              </a:spcAft>
              <a:buClr>
                <a:schemeClr val="accent1"/>
              </a:buClr>
              <a:buFont typeface="Wingdings 3" charset="2"/>
              <a:buChar char=""/>
            </a:pPr>
            <a:endParaRPr lang="ar-SA" dirty="0"/>
          </a:p>
          <a:p>
            <a:pPr marL="342900" indent="-342900" algn="r" defTabSz="457200" rtl="1" eaLnBrk="1" latinLnBrk="0" hangingPunct="1">
              <a:spcBef>
                <a:spcPts val="1000"/>
              </a:spcBef>
              <a:spcAft>
                <a:spcPts val="0"/>
              </a:spcAft>
              <a:buClr>
                <a:schemeClr val="accent1"/>
              </a:buClr>
              <a:buFont typeface="Wingdings 3" charset="2"/>
              <a:buChar char=""/>
            </a:pPr>
            <a:endParaRPr lang="ar-SA" dirty="0"/>
          </a:p>
          <a:p>
            <a:pPr marL="0" indent="0" algn="ctr" defTabSz="457200" rtl="1" eaLnBrk="1" latinLnBrk="0" hangingPunct="1">
              <a:spcBef>
                <a:spcPts val="1000"/>
              </a:spcBef>
              <a:spcAft>
                <a:spcPts val="0"/>
              </a:spcAft>
              <a:buClr>
                <a:schemeClr val="accent1"/>
              </a:buClr>
              <a:buNone/>
            </a:pPr>
            <a:r>
              <a:rPr lang="ar-SA" sz="4000" dirty="0"/>
              <a:t>شكرا علي </a:t>
            </a:r>
            <a:r>
              <a:rPr lang="ar-SA" sz="4000"/>
              <a:t>حسن الاستماع</a:t>
            </a:r>
            <a:endParaRPr lang="en-EG" sz="4000"/>
          </a:p>
        </p:txBody>
      </p:sp>
    </p:spTree>
    <p:extLst>
      <p:ext uri="{BB962C8B-B14F-4D97-AF65-F5344CB8AC3E}">
        <p14:creationId xmlns:p14="http://schemas.microsoft.com/office/powerpoint/2010/main" val="3156653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51CA0-B14E-D65A-AB1D-CC661F3B2F30}"/>
              </a:ext>
            </a:extLst>
          </p:cNvPr>
          <p:cNvSpPr>
            <a:spLocks noGrp="1"/>
          </p:cNvSpPr>
          <p:nvPr>
            <p:ph type="title"/>
          </p:nvPr>
        </p:nvSpPr>
        <p:spPr/>
        <p:txBody>
          <a:bodyPr/>
          <a:lstStyle/>
          <a:p>
            <a:pPr algn="r" rtl="1"/>
            <a:r>
              <a:rPr lang="ar-SA" b="1" dirty="0"/>
              <a:t>أقسام الدراسة</a:t>
            </a:r>
            <a:endParaRPr lang="en-EG" b="1" dirty="0"/>
          </a:p>
        </p:txBody>
      </p:sp>
      <p:sp>
        <p:nvSpPr>
          <p:cNvPr id="3" name="Content Placeholder 2">
            <a:extLst>
              <a:ext uri="{FF2B5EF4-FFF2-40B4-BE49-F238E27FC236}">
                <a16:creationId xmlns:a16="http://schemas.microsoft.com/office/drawing/2014/main" id="{0F785917-4429-ECE6-FBFA-A11BFA7C5BC7}"/>
              </a:ext>
            </a:extLst>
          </p:cNvPr>
          <p:cNvSpPr>
            <a:spLocks noGrp="1"/>
          </p:cNvSpPr>
          <p:nvPr>
            <p:ph idx="1"/>
          </p:nvPr>
        </p:nvSpPr>
        <p:spPr/>
        <p:txBody>
          <a:bodyPr>
            <a:normAutofit fontScale="70000" lnSpcReduction="20000"/>
          </a:bodyPr>
          <a:lstStyle/>
          <a:p>
            <a:pPr algn="just" rtl="1">
              <a:lnSpc>
                <a:spcPct val="120000"/>
              </a:lnSpc>
            </a:pPr>
            <a:r>
              <a:rPr lang="ar-SA" sz="28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 </a:t>
            </a:r>
            <a:r>
              <a:rPr lang="ar-SA" sz="2900" b="1"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تنقسم الدراسة إلي خمس  محاور  بالإضافة إلي الخاتمة والتوصيات:</a:t>
            </a:r>
            <a:endParaRPr lang="en-EG" sz="2900" b="1"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20000"/>
              </a:lnSpc>
              <a:spcAft>
                <a:spcPts val="0"/>
              </a:spcAft>
              <a:buFont typeface="+mj-lt"/>
              <a:buAutoNum type="arabicPeriod"/>
            </a:pPr>
            <a:r>
              <a:rPr lang="ar-SA" sz="29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ضبط مفاهيم الدراسة: عمالة الأطفال والحماية الاجتماعية.</a:t>
            </a:r>
            <a:endParaRPr lang="en-EG" sz="29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20000"/>
              </a:lnSpc>
              <a:spcAft>
                <a:spcPts val="0"/>
              </a:spcAft>
              <a:buFont typeface="+mj-lt"/>
              <a:buAutoNum type="arabicPeriod"/>
            </a:pPr>
            <a:r>
              <a:rPr lang="ar-SA" sz="29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واقع عمالة الأطفال عالميا وإقليميا. </a:t>
            </a:r>
            <a:endParaRPr lang="en-EG" sz="29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20000"/>
              </a:lnSpc>
              <a:spcAft>
                <a:spcPts val="0"/>
              </a:spcAft>
              <a:buFont typeface="+mj-lt"/>
              <a:buAutoNum type="arabicPeriod"/>
            </a:pPr>
            <a:r>
              <a:rPr lang="ar-SA" sz="29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واقع الحماية الاجتماعية للأطفال علي المستوي العربي- نظرة كلية علي السياق والسياسات.</a:t>
            </a:r>
            <a:endParaRPr lang="en-EG" sz="29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20000"/>
              </a:lnSpc>
              <a:spcAft>
                <a:spcPts val="0"/>
              </a:spcAft>
              <a:buFont typeface="+mj-lt"/>
              <a:buAutoNum type="arabicPeriod"/>
            </a:pPr>
            <a:r>
              <a:rPr lang="ar-SA" sz="29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تجارب ومبادرات إقليمية في مجال الحماية الاجتماعية للأطفال العاملين – دروس مستفادة.</a:t>
            </a:r>
            <a:endParaRPr lang="en-EG" sz="29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20000"/>
              </a:lnSpc>
              <a:spcAft>
                <a:spcPts val="0"/>
              </a:spcAft>
              <a:buFont typeface="+mj-lt"/>
              <a:buAutoNum type="arabicPeriod"/>
            </a:pPr>
            <a:r>
              <a:rPr lang="ar-SA" sz="29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نحو رؤية استشرافية لسياسات حماية اجتماعية استباقية ومرنة لحماية الأطفال العاملين.</a:t>
            </a:r>
            <a:endParaRPr lang="en-EG" sz="29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rtl="1">
              <a:lnSpc>
                <a:spcPct val="120000"/>
              </a:lnSpc>
              <a:spcAft>
                <a:spcPts val="0"/>
              </a:spcAft>
              <a:buFont typeface="+mj-lt"/>
              <a:buAutoNum type="arabicPeriod"/>
            </a:pPr>
            <a:r>
              <a:rPr lang="ar-SA" sz="29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الخاتمة والتوصيات.</a:t>
            </a:r>
            <a:endParaRPr lang="en-EG" sz="2900" kern="100" dirty="0">
              <a:effectLst/>
              <a:latin typeface="Calibri" panose="020F0502020204030204" pitchFamily="34" charset="0"/>
              <a:ea typeface="Calibri" panose="020F0502020204030204" pitchFamily="34" charset="0"/>
              <a:cs typeface="Arial" panose="020B0604020202020204" pitchFamily="34" charset="0"/>
            </a:endParaRPr>
          </a:p>
          <a:p>
            <a:pPr marL="0" indent="0" algn="just" rtl="1">
              <a:lnSpc>
                <a:spcPct val="120000"/>
              </a:lnSpc>
              <a:buNone/>
            </a:pPr>
            <a:r>
              <a:rPr lang="en-US" sz="2900" b="1" u="none" strike="noStrike" kern="100" dirty="0">
                <a:solidFill>
                  <a:srgbClr val="000000"/>
                </a:solidFill>
                <a:effectLst/>
                <a:latin typeface="Adelle Sans Devanagari" panose="02000503000000020004" pitchFamily="2" charset="-78"/>
                <a:ea typeface="Calibri" panose="020F0502020204030204" pitchFamily="34" charset="0"/>
                <a:cs typeface="Arial" panose="020B0604020202020204" pitchFamily="34" charset="0"/>
              </a:rPr>
              <a:t> </a:t>
            </a:r>
            <a:endParaRPr lang="en-EG" sz="2900" kern="100" dirty="0">
              <a:effectLst/>
              <a:latin typeface="Calibri" panose="020F0502020204030204" pitchFamily="34" charset="0"/>
              <a:ea typeface="Calibri" panose="020F0502020204030204" pitchFamily="34" charset="0"/>
              <a:cs typeface="Arial" panose="020B0604020202020204" pitchFamily="34" charset="0"/>
            </a:endParaRPr>
          </a:p>
          <a:p>
            <a:pPr marL="0" indent="0" algn="r" defTabSz="457200" rtl="1" eaLnBrk="1" latinLnBrk="0" hangingPunct="1">
              <a:spcBef>
                <a:spcPts val="1000"/>
              </a:spcBef>
              <a:spcAft>
                <a:spcPts val="0"/>
              </a:spcAft>
              <a:buClr>
                <a:schemeClr val="accent1"/>
              </a:buClr>
              <a:buNone/>
            </a:pPr>
            <a:endParaRPr lang="en-EG" dirty="0"/>
          </a:p>
        </p:txBody>
      </p:sp>
    </p:spTree>
    <p:extLst>
      <p:ext uri="{BB962C8B-B14F-4D97-AF65-F5344CB8AC3E}">
        <p14:creationId xmlns:p14="http://schemas.microsoft.com/office/powerpoint/2010/main" val="3305716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E6115-E841-E6E1-3981-0B63D5CE43F1}"/>
              </a:ext>
            </a:extLst>
          </p:cNvPr>
          <p:cNvSpPr>
            <a:spLocks noGrp="1"/>
          </p:cNvSpPr>
          <p:nvPr>
            <p:ph type="title"/>
          </p:nvPr>
        </p:nvSpPr>
        <p:spPr/>
        <p:txBody>
          <a:bodyPr/>
          <a:lstStyle/>
          <a:p>
            <a:pPr algn="r"/>
            <a:r>
              <a:rPr lang="ar-SA" b="1" dirty="0"/>
              <a:t>معطيات ضرورية</a:t>
            </a:r>
            <a:endParaRPr lang="en-EG" b="1" dirty="0"/>
          </a:p>
        </p:txBody>
      </p:sp>
      <p:sp>
        <p:nvSpPr>
          <p:cNvPr id="3" name="Content Placeholder 2">
            <a:extLst>
              <a:ext uri="{FF2B5EF4-FFF2-40B4-BE49-F238E27FC236}">
                <a16:creationId xmlns:a16="http://schemas.microsoft.com/office/drawing/2014/main" id="{28CA4177-EF75-512A-4EE7-00A1C63BF348}"/>
              </a:ext>
            </a:extLst>
          </p:cNvPr>
          <p:cNvSpPr>
            <a:spLocks noGrp="1"/>
          </p:cNvSpPr>
          <p:nvPr>
            <p:ph idx="1"/>
          </p:nvPr>
        </p:nvSpPr>
        <p:spPr/>
        <p:txBody>
          <a:bodyPr>
            <a:normAutofit fontScale="92500"/>
          </a:bodyPr>
          <a:lstStyle/>
          <a:p>
            <a:pPr marL="342900" indent="-342900" algn="just" defTabSz="457200" rtl="1" eaLnBrk="1" latinLnBrk="0" hangingPunct="1">
              <a:spcBef>
                <a:spcPts val="1000"/>
              </a:spcBef>
              <a:spcAft>
                <a:spcPts val="0"/>
              </a:spcAft>
              <a:buClr>
                <a:schemeClr val="accent1"/>
              </a:buClr>
              <a:buFont typeface="Wingdings 3" charset="2"/>
              <a:buChar char=""/>
            </a:pPr>
            <a:r>
              <a:rPr lang="ar-SA" sz="2400" dirty="0">
                <a:solidFill>
                  <a:srgbClr val="000000"/>
                </a:solidFill>
                <a:effectLst/>
                <a:ea typeface="Calibri" panose="020F0502020204030204" pitchFamily="34" charset="0"/>
                <a:cs typeface="Adelle Sans Devanagari" panose="02000503000000020004" pitchFamily="2" charset="-78"/>
              </a:rPr>
              <a:t>وجود توافق عالمي حول الالتزامات الدولية </a:t>
            </a:r>
            <a:r>
              <a:rPr lang="ar-SA" sz="2400" dirty="0">
                <a:solidFill>
                  <a:srgbClr val="000000"/>
                </a:solidFill>
                <a:ea typeface="Calibri" panose="020F0502020204030204" pitchFamily="34" charset="0"/>
                <a:cs typeface="Adelle Sans Devanagari" panose="02000503000000020004" pitchFamily="2" charset="-78"/>
              </a:rPr>
              <a:t>الخاصة بحماية الطفل و</a:t>
            </a:r>
            <a:r>
              <a:rPr lang="ar-SA" sz="2400" dirty="0">
                <a:solidFill>
                  <a:srgbClr val="000000"/>
                </a:solidFill>
                <a:effectLst/>
                <a:ea typeface="Calibri" panose="020F0502020204030204" pitchFamily="34" charset="0"/>
                <a:cs typeface="Adelle Sans Devanagari" panose="02000503000000020004" pitchFamily="2" charset="-78"/>
              </a:rPr>
              <a:t>التي تتلخص في إنه لا يجب أن ينخرط أي طفل في عمل يضر بصحته أو تطوره أو مستقبله.   فكفالة هذا الحق هو ضرورة قانونية وأخلاقية، كما أنها أساس لمجتمعات أكثر عدلاً وشمولية. </a:t>
            </a:r>
            <a:r>
              <a:rPr lang="en-EG" sz="2400" dirty="0">
                <a:effectLst/>
              </a:rPr>
              <a:t> </a:t>
            </a:r>
            <a:endParaRPr lang="ar-SA" sz="2400" dirty="0">
              <a:effectLst/>
            </a:endParaRPr>
          </a:p>
          <a:p>
            <a:pPr algn="just" rtl="1"/>
            <a:r>
              <a:rPr lang="ar-SA" sz="2400" dirty="0">
                <a:solidFill>
                  <a:srgbClr val="000000"/>
                </a:solidFill>
                <a:effectLst/>
                <a:ea typeface="Calibri" panose="020F0502020204030204" pitchFamily="34" charset="0"/>
                <a:cs typeface="Adelle Sans Devanagari" panose="02000503000000020004" pitchFamily="2" charset="-78"/>
              </a:rPr>
              <a:t>عدم النجاح في تحقيق الوعد بإنهاء عمالة الأطفال في الأهداف الأممية </a:t>
            </a:r>
            <a:r>
              <a:rPr lang="en-US" sz="2400" dirty="0">
                <a:solidFill>
                  <a:srgbClr val="000000"/>
                </a:solidFill>
                <a:effectLst/>
                <a:latin typeface="Adelle Sans Devanagari" panose="02000503000000020004" pitchFamily="2" charset="-78"/>
                <a:ea typeface="Calibri" panose="020F0502020204030204" pitchFamily="34" charset="0"/>
              </a:rPr>
              <a:t>SDGs</a:t>
            </a:r>
            <a:r>
              <a:rPr lang="ar-SA" sz="2400" dirty="0">
                <a:solidFill>
                  <a:srgbClr val="000000"/>
                </a:solidFill>
                <a:effectLst/>
                <a:ea typeface="Calibri" panose="020F0502020204030204" pitchFamily="34" charset="0"/>
                <a:cs typeface="Adelle Sans Devanagari" panose="02000503000000020004" pitchFamily="2" charset="-78"/>
              </a:rPr>
              <a:t> بحلول عام 2025، وبالأخص أسوأ أشكال العمل، وذلك في الهدف الثامن من أهداف التنمية المستدامة. </a:t>
            </a:r>
          </a:p>
          <a:p>
            <a:pPr algn="just" rtl="1"/>
            <a:r>
              <a:rPr lang="ar-SA" sz="2400" dirty="0">
                <a:solidFill>
                  <a:srgbClr val="000000"/>
                </a:solidFill>
                <a:effectLst/>
                <a:ea typeface="Calibri" panose="020F0502020204030204" pitchFamily="34" charset="0"/>
                <a:cs typeface="Adelle Sans Devanagari" panose="02000503000000020004" pitchFamily="2" charset="-78"/>
              </a:rPr>
              <a:t>يوجد حوالي 138 مليون طفل عامل في جميع أنحاء العالم وفقا لتقديرات 2024.</a:t>
            </a:r>
          </a:p>
          <a:p>
            <a:pPr algn="just" rtl="1"/>
            <a:r>
              <a:rPr lang="ar-SA" sz="2400" dirty="0">
                <a:solidFill>
                  <a:srgbClr val="000000"/>
                </a:solidFill>
                <a:cs typeface="Adelle Sans Devanagari" panose="02000503000000020004" pitchFamily="2" charset="-78"/>
              </a:rPr>
              <a:t>اختلاف تجربة الأطفال مع الهشاشة عن تجربة البالغين.</a:t>
            </a:r>
          </a:p>
          <a:p>
            <a:pPr algn="just" rtl="1"/>
            <a:r>
              <a:rPr lang="ar-SA" sz="2400" dirty="0">
                <a:solidFill>
                  <a:srgbClr val="000000"/>
                </a:solidFill>
                <a:cs typeface="Adelle Sans Devanagari" panose="02000503000000020004" pitchFamily="2" charset="-78"/>
              </a:rPr>
              <a:t>خصوصية الحماية الاجتماعية لأطفال.</a:t>
            </a:r>
            <a:endParaRPr lang="en-EG" sz="2400" dirty="0"/>
          </a:p>
        </p:txBody>
      </p:sp>
    </p:spTree>
    <p:extLst>
      <p:ext uri="{BB962C8B-B14F-4D97-AF65-F5344CB8AC3E}">
        <p14:creationId xmlns:p14="http://schemas.microsoft.com/office/powerpoint/2010/main" val="1399612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452EE-47AE-2C81-AFC8-4D0C70CCA7B0}"/>
              </a:ext>
            </a:extLst>
          </p:cNvPr>
          <p:cNvSpPr>
            <a:spLocks noGrp="1"/>
          </p:cNvSpPr>
          <p:nvPr>
            <p:ph type="title"/>
          </p:nvPr>
        </p:nvSpPr>
        <p:spPr/>
        <p:txBody>
          <a:bodyPr/>
          <a:lstStyle/>
          <a:p>
            <a:pPr algn="r"/>
            <a:r>
              <a:rPr lang="ar-SA" b="1" dirty="0"/>
              <a:t>ضبط مفاهيم الدراسة</a:t>
            </a:r>
            <a:endParaRPr lang="en-EG" b="1" dirty="0"/>
          </a:p>
        </p:txBody>
      </p:sp>
      <p:sp>
        <p:nvSpPr>
          <p:cNvPr id="3" name="Content Placeholder 2">
            <a:extLst>
              <a:ext uri="{FF2B5EF4-FFF2-40B4-BE49-F238E27FC236}">
                <a16:creationId xmlns:a16="http://schemas.microsoft.com/office/drawing/2014/main" id="{AA0A38EB-EEBD-DEF8-057E-9FBE7C0A340D}"/>
              </a:ext>
            </a:extLst>
          </p:cNvPr>
          <p:cNvSpPr>
            <a:spLocks noGrp="1"/>
          </p:cNvSpPr>
          <p:nvPr>
            <p:ph idx="1"/>
          </p:nvPr>
        </p:nvSpPr>
        <p:spPr/>
        <p:txBody>
          <a:bodyPr/>
          <a:lstStyle/>
          <a:p>
            <a:pPr marL="342900" indent="-342900" algn="just" defTabSz="457200" rtl="1" eaLnBrk="1" latinLnBrk="0" hangingPunct="1">
              <a:spcBef>
                <a:spcPts val="1000"/>
              </a:spcBef>
              <a:spcAft>
                <a:spcPts val="0"/>
              </a:spcAft>
              <a:buClr>
                <a:schemeClr val="accent1"/>
              </a:buClr>
              <a:buFont typeface="Wingdings 3" charset="2"/>
              <a:buChar char=""/>
            </a:pPr>
            <a:r>
              <a:rPr lang="ar-SA" sz="2400" b="1" dirty="0"/>
              <a:t>مفهوم عمالة الأطفال</a:t>
            </a:r>
            <a:r>
              <a:rPr lang="ar-SA" sz="2000" b="1" dirty="0"/>
              <a:t>: </a:t>
            </a:r>
            <a:endParaRPr lang="ar-SA" sz="2800" b="1" dirty="0"/>
          </a:p>
          <a:p>
            <a:pPr marL="0" indent="0" algn="just" defTabSz="457200" rtl="1" eaLnBrk="1" latinLnBrk="0" hangingPunct="1">
              <a:spcBef>
                <a:spcPts val="1000"/>
              </a:spcBef>
              <a:spcAft>
                <a:spcPts val="0"/>
              </a:spcAft>
              <a:buClr>
                <a:schemeClr val="accent1"/>
              </a:buClr>
              <a:buNone/>
            </a:pPr>
            <a:r>
              <a:rPr lang="ar-SA" sz="2400" dirty="0">
                <a:solidFill>
                  <a:srgbClr val="000000"/>
                </a:solidFill>
                <a:effectLst/>
                <a:ea typeface="Calibri" panose="020F0502020204030204" pitchFamily="34" charset="0"/>
                <a:cs typeface="Adelle Sans Devanagari" panose="02000503000000020004" pitchFamily="2" charset="-78"/>
              </a:rPr>
              <a:t>أي أعمال يزاولها الأطفال دون سن الثامنة عشرة من عمرهم في أنواع من الأنشطة أو في ظروف عمل تعتبر مضرّة بصحتهم أو بنموهم الجسدي أو العقلي وتتداخل مع تعليمهم من خلال حرمانهم من فرصة الذهاب إلى المدرسة وإلزامهم بترك المدرسة مبكرًا،  أو إجبارهم علي الجمع بين الدراسة والعمل مما يفرض عليهم أعباء ثقيلة لا يقدرون علي تحملها</a:t>
            </a:r>
            <a:r>
              <a:rPr lang="ar-SA" sz="2400" dirty="0">
                <a:solidFill>
                  <a:srgbClr val="000000"/>
                </a:solidFill>
                <a:ea typeface="Calibri" panose="020F0502020204030204" pitchFamily="34" charset="0"/>
                <a:cs typeface="Adelle Sans Devanagari" panose="02000503000000020004" pitchFamily="2" charset="-78"/>
              </a:rPr>
              <a:t>.   </a:t>
            </a:r>
          </a:p>
          <a:p>
            <a:pPr algn="just" rtl="1"/>
            <a:r>
              <a:rPr lang="ar-SA" sz="2400" b="1" dirty="0">
                <a:solidFill>
                  <a:srgbClr val="000000"/>
                </a:solidFill>
                <a:ea typeface="Calibri" panose="020F0502020204030204" pitchFamily="34" charset="0"/>
                <a:cs typeface="Adelle Sans Devanagari" panose="02000503000000020004" pitchFamily="2" charset="-78"/>
              </a:rPr>
              <a:t>مفهوم الحماية الاجتماعية</a:t>
            </a:r>
            <a:r>
              <a:rPr lang="ar-SA" sz="2400" dirty="0">
                <a:solidFill>
                  <a:srgbClr val="000000"/>
                </a:solidFill>
                <a:ea typeface="Calibri" panose="020F0502020204030204" pitchFamily="34" charset="0"/>
                <a:cs typeface="Adelle Sans Devanagari" panose="02000503000000020004" pitchFamily="2" charset="-78"/>
              </a:rPr>
              <a:t>:</a:t>
            </a:r>
          </a:p>
          <a:p>
            <a:pPr marL="0" indent="0" algn="just" rtl="1">
              <a:buNone/>
            </a:pPr>
            <a:r>
              <a:rPr lang="ar-SA" sz="2400" dirty="0">
                <a:solidFill>
                  <a:srgbClr val="000000"/>
                </a:solidFill>
                <a:effectLst/>
                <a:ea typeface="Calibri" panose="020F0502020204030204" pitchFamily="34" charset="0"/>
                <a:cs typeface="Adelle Sans Devanagari" panose="02000503000000020004" pitchFamily="2" charset="-78"/>
              </a:rPr>
              <a:t>الحماية الاجتماعية حق، ويقصد بها مجموعة من السياسات والبرامج المصممة للحد من، أو منع الفقر والهشاشة على مدار دورة حياة الإنسان ككل</a:t>
            </a:r>
            <a:r>
              <a:rPr lang="ar-SA" sz="1800" dirty="0">
                <a:solidFill>
                  <a:srgbClr val="000000"/>
                </a:solidFill>
                <a:effectLst/>
                <a:ea typeface="Calibri" panose="020F0502020204030204" pitchFamily="34" charset="0"/>
                <a:cs typeface="Adelle Sans Devanagari" panose="02000503000000020004" pitchFamily="2" charset="-78"/>
              </a:rPr>
              <a:t>. </a:t>
            </a:r>
            <a:endParaRPr lang="ar-SA" sz="1800" dirty="0">
              <a:solidFill>
                <a:srgbClr val="000000"/>
              </a:solidFill>
              <a:ea typeface="Calibri" panose="020F0502020204030204" pitchFamily="34" charset="0"/>
              <a:cs typeface="Adelle Sans Devanagari" panose="02000503000000020004" pitchFamily="2" charset="-78"/>
            </a:endParaRPr>
          </a:p>
          <a:p>
            <a:pPr marL="0" indent="0" algn="r" defTabSz="457200" rtl="1" eaLnBrk="1" latinLnBrk="0" hangingPunct="1">
              <a:spcBef>
                <a:spcPts val="1000"/>
              </a:spcBef>
              <a:spcAft>
                <a:spcPts val="0"/>
              </a:spcAft>
              <a:buClr>
                <a:schemeClr val="accent1"/>
              </a:buClr>
              <a:buNone/>
            </a:pPr>
            <a:endParaRPr lang="en-EG" dirty="0"/>
          </a:p>
        </p:txBody>
      </p:sp>
    </p:spTree>
    <p:extLst>
      <p:ext uri="{BB962C8B-B14F-4D97-AF65-F5344CB8AC3E}">
        <p14:creationId xmlns:p14="http://schemas.microsoft.com/office/powerpoint/2010/main" val="4009034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5E29D-20F3-5522-27B0-F9A3B1D252CB}"/>
              </a:ext>
            </a:extLst>
          </p:cNvPr>
          <p:cNvSpPr>
            <a:spLocks noGrp="1"/>
          </p:cNvSpPr>
          <p:nvPr>
            <p:ph type="title"/>
          </p:nvPr>
        </p:nvSpPr>
        <p:spPr/>
        <p:txBody>
          <a:bodyPr/>
          <a:lstStyle/>
          <a:p>
            <a:pPr algn="r"/>
            <a:r>
              <a:rPr lang="ar-SA" b="1" dirty="0"/>
              <a:t>منظومات الحماية الاجتماعية</a:t>
            </a:r>
            <a:endParaRPr lang="en-EG" b="1" dirty="0"/>
          </a:p>
        </p:txBody>
      </p:sp>
      <p:graphicFrame>
        <p:nvGraphicFramePr>
          <p:cNvPr id="5" name="Content Placeholder 4">
            <a:extLst>
              <a:ext uri="{FF2B5EF4-FFF2-40B4-BE49-F238E27FC236}">
                <a16:creationId xmlns:a16="http://schemas.microsoft.com/office/drawing/2014/main" id="{5B3C8349-DA19-83CD-F79E-6C411962E2E6}"/>
              </a:ext>
            </a:extLst>
          </p:cNvPr>
          <p:cNvGraphicFramePr>
            <a:graphicFrameLocks noGrp="1"/>
          </p:cNvGraphicFramePr>
          <p:nvPr>
            <p:ph idx="1"/>
            <p:extLst>
              <p:ext uri="{D42A27DB-BD31-4B8C-83A1-F6EECF244321}">
                <p14:modId xmlns:p14="http://schemas.microsoft.com/office/powerpoint/2010/main" val="976733617"/>
              </p:ext>
            </p:extLst>
          </p:nvPr>
        </p:nvGraphicFramePr>
        <p:xfrm>
          <a:off x="2589213" y="2133600"/>
          <a:ext cx="8915400"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2864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9A207-3253-C47F-D1BB-AD7E0A44868C}"/>
              </a:ext>
            </a:extLst>
          </p:cNvPr>
          <p:cNvSpPr>
            <a:spLocks noGrp="1"/>
          </p:cNvSpPr>
          <p:nvPr>
            <p:ph type="title"/>
          </p:nvPr>
        </p:nvSpPr>
        <p:spPr/>
        <p:txBody>
          <a:bodyPr/>
          <a:lstStyle/>
          <a:p>
            <a:pPr algn="r"/>
            <a:r>
              <a:rPr lang="ar-SA" b="1" dirty="0"/>
              <a:t>وظائف الحماية الاجتماعية</a:t>
            </a:r>
            <a:endParaRPr lang="en-EG" b="1" dirty="0"/>
          </a:p>
        </p:txBody>
      </p:sp>
      <p:graphicFrame>
        <p:nvGraphicFramePr>
          <p:cNvPr id="5" name="Content Placeholder 4">
            <a:extLst>
              <a:ext uri="{FF2B5EF4-FFF2-40B4-BE49-F238E27FC236}">
                <a16:creationId xmlns:a16="http://schemas.microsoft.com/office/drawing/2014/main" id="{56C99F9E-508E-92FD-FFFB-985531343476}"/>
              </a:ext>
            </a:extLst>
          </p:cNvPr>
          <p:cNvGraphicFramePr>
            <a:graphicFrameLocks noGrp="1"/>
          </p:cNvGraphicFramePr>
          <p:nvPr>
            <p:ph idx="1"/>
            <p:extLst>
              <p:ext uri="{D42A27DB-BD31-4B8C-83A1-F6EECF244321}">
                <p14:modId xmlns:p14="http://schemas.microsoft.com/office/powerpoint/2010/main" val="244582712"/>
              </p:ext>
            </p:extLst>
          </p:nvPr>
        </p:nvGraphicFramePr>
        <p:xfrm>
          <a:off x="1431926" y="1543049"/>
          <a:ext cx="10312400" cy="5129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4365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576F5-97B4-2AB4-EB76-5E7F7B6B752A}"/>
              </a:ext>
            </a:extLst>
          </p:cNvPr>
          <p:cNvSpPr>
            <a:spLocks noGrp="1"/>
          </p:cNvSpPr>
          <p:nvPr>
            <p:ph type="title"/>
          </p:nvPr>
        </p:nvSpPr>
        <p:spPr/>
        <p:txBody>
          <a:bodyPr/>
          <a:lstStyle/>
          <a:p>
            <a:pPr algn="r" rtl="1"/>
            <a:r>
              <a:rPr lang="ar-SA" b="1" dirty="0"/>
              <a:t>معايير تقييم الحماية الاجتماعية</a:t>
            </a:r>
            <a:endParaRPr lang="en-EG" dirty="0"/>
          </a:p>
        </p:txBody>
      </p:sp>
      <p:graphicFrame>
        <p:nvGraphicFramePr>
          <p:cNvPr id="7" name="Content Placeholder 6">
            <a:extLst>
              <a:ext uri="{FF2B5EF4-FFF2-40B4-BE49-F238E27FC236}">
                <a16:creationId xmlns:a16="http://schemas.microsoft.com/office/drawing/2014/main" id="{3D5C021D-2F95-CC4F-612E-6423970C2721}"/>
              </a:ext>
            </a:extLst>
          </p:cNvPr>
          <p:cNvGraphicFramePr>
            <a:graphicFrameLocks noGrp="1"/>
          </p:cNvGraphicFramePr>
          <p:nvPr>
            <p:ph sz="half" idx="1"/>
            <p:extLst>
              <p:ext uri="{D42A27DB-BD31-4B8C-83A1-F6EECF244321}">
                <p14:modId xmlns:p14="http://schemas.microsoft.com/office/powerpoint/2010/main" val="1363881684"/>
              </p:ext>
            </p:extLst>
          </p:nvPr>
        </p:nvGraphicFramePr>
        <p:xfrm>
          <a:off x="2589213" y="2133600"/>
          <a:ext cx="4313237" cy="3778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Content Placeholder 5">
            <a:extLst>
              <a:ext uri="{FF2B5EF4-FFF2-40B4-BE49-F238E27FC236}">
                <a16:creationId xmlns:a16="http://schemas.microsoft.com/office/drawing/2014/main" id="{9085A9BD-B1D0-CE5D-A7E1-B9B4447B2563}"/>
              </a:ext>
            </a:extLst>
          </p:cNvPr>
          <p:cNvGraphicFramePr>
            <a:graphicFrameLocks noGrp="1"/>
          </p:cNvGraphicFramePr>
          <p:nvPr>
            <p:ph sz="half" idx="2"/>
            <p:extLst>
              <p:ext uri="{D42A27DB-BD31-4B8C-83A1-F6EECF244321}">
                <p14:modId xmlns:p14="http://schemas.microsoft.com/office/powerpoint/2010/main" val="20419784"/>
              </p:ext>
            </p:extLst>
          </p:nvPr>
        </p:nvGraphicFramePr>
        <p:xfrm>
          <a:off x="7191375" y="2125663"/>
          <a:ext cx="4313238" cy="37782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363278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2E14D-F395-14CD-1F6E-6A053BE1C020}"/>
              </a:ext>
            </a:extLst>
          </p:cNvPr>
          <p:cNvSpPr>
            <a:spLocks noGrp="1"/>
          </p:cNvSpPr>
          <p:nvPr>
            <p:ph type="title"/>
          </p:nvPr>
        </p:nvSpPr>
        <p:spPr/>
        <p:txBody>
          <a:bodyPr>
            <a:normAutofit/>
          </a:bodyPr>
          <a:lstStyle/>
          <a:p>
            <a:pPr algn="r"/>
            <a:r>
              <a:rPr lang="ar-SA" sz="2800" b="1" dirty="0"/>
              <a:t>الحماية الاجتماعية الحساسة والتحويلية للأطفال العاملين</a:t>
            </a:r>
            <a:endParaRPr lang="en-EG" sz="2800" b="1" dirty="0"/>
          </a:p>
        </p:txBody>
      </p:sp>
      <p:sp>
        <p:nvSpPr>
          <p:cNvPr id="3" name="Content Placeholder 2">
            <a:extLst>
              <a:ext uri="{FF2B5EF4-FFF2-40B4-BE49-F238E27FC236}">
                <a16:creationId xmlns:a16="http://schemas.microsoft.com/office/drawing/2014/main" id="{91DCFD75-B5DA-FBA0-2674-3FF6160290BE}"/>
              </a:ext>
            </a:extLst>
          </p:cNvPr>
          <p:cNvSpPr>
            <a:spLocks noGrp="1"/>
          </p:cNvSpPr>
          <p:nvPr>
            <p:ph idx="1"/>
          </p:nvPr>
        </p:nvSpPr>
        <p:spPr/>
        <p:txBody>
          <a:bodyPr>
            <a:normAutofit lnSpcReduction="10000"/>
          </a:bodyPr>
          <a:lstStyle/>
          <a:p>
            <a:pPr algn="just" rtl="1"/>
            <a:r>
              <a:rPr lang="ar-SA" sz="2800" kern="100" dirty="0">
                <a:solidFill>
                  <a:srgbClr val="000000"/>
                </a:solidFill>
                <a:effectLst/>
                <a:latin typeface="Calibri" panose="020F0502020204030204" pitchFamily="34" charset="0"/>
                <a:ea typeface="Calibri" panose="020F0502020204030204" pitchFamily="34" charset="0"/>
                <a:cs typeface="Adelle Sans Devanagari" panose="02000503000000020004" pitchFamily="2" charset="-78"/>
              </a:rPr>
              <a:t>تتخذ الحماية الاجتماعية للأطفال العاملين منظورا أكثر اتساعا من مجرد الدعم المالي أو الغذائي، إلي الحماية من كافة أنواع المخاطر آيا كان نوعها أو مصدرها، وهو ما يمكن اعتباره سياسات حماية اجتماعية تهدف إلي إحداث تغيير حقيقي في حياة الأطفال العاملين  بما تمكنهم من التمتع بحقوقهم في التعليم والغذاء والرعاية الصحية والترفيه وغيرها من الحقوق الأساسية للطفل والضامنة لنموه العقلي والبدني والوجداني السليم، وهذا ما يمكن تسميته حماية اجتماعية تحويلية وحساسة لاحتياجات الطفل العامل في نفس الوقت باعتباره طفلا يتحمل عبء مضاعف وهو العمل.   </a:t>
            </a:r>
            <a:endParaRPr lang="en-EG" sz="2800" kern="100" dirty="0">
              <a:effectLst/>
              <a:latin typeface="Calibri" panose="020F0502020204030204" pitchFamily="34" charset="0"/>
              <a:ea typeface="Calibri" panose="020F0502020204030204" pitchFamily="34" charset="0"/>
              <a:cs typeface="Arial" panose="020B0604020202020204" pitchFamily="34" charset="0"/>
            </a:endParaRPr>
          </a:p>
          <a:p>
            <a:pPr algn="just" rtl="1"/>
            <a:endParaRPr lang="en-EG" sz="2800" kern="1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lgn="r" defTabSz="457200" rtl="1" eaLnBrk="1" latinLnBrk="0" hangingPunct="1">
              <a:spcBef>
                <a:spcPts val="1000"/>
              </a:spcBef>
              <a:spcAft>
                <a:spcPts val="0"/>
              </a:spcAft>
              <a:buClr>
                <a:schemeClr val="accent1"/>
              </a:buClr>
              <a:buFont typeface="Wingdings 3" charset="2"/>
              <a:buChar char=""/>
            </a:pPr>
            <a:endParaRPr lang="en-EG" dirty="0"/>
          </a:p>
        </p:txBody>
      </p:sp>
    </p:spTree>
    <p:extLst>
      <p:ext uri="{BB962C8B-B14F-4D97-AF65-F5344CB8AC3E}">
        <p14:creationId xmlns:p14="http://schemas.microsoft.com/office/powerpoint/2010/main" val="106239050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184</TotalTime>
  <Words>1921</Words>
  <Application>Microsoft Macintosh PowerPoint</Application>
  <PresentationFormat>Widescreen</PresentationFormat>
  <Paragraphs>151</Paragraphs>
  <Slides>27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Adelle Sans Devanagari</vt:lpstr>
      <vt:lpstr>Arial</vt:lpstr>
      <vt:lpstr>Calibri</vt:lpstr>
      <vt:lpstr>Century Gothic</vt:lpstr>
      <vt:lpstr>Wingdings 3</vt:lpstr>
      <vt:lpstr>Wisp</vt:lpstr>
      <vt:lpstr>الحماية الاجتماعية للأطفال العاملين في الدول العربية دراسة الواقع واستشراف المستقبل </vt:lpstr>
      <vt:lpstr>الهدف من الدراسة</vt:lpstr>
      <vt:lpstr>أقسام الدراسة</vt:lpstr>
      <vt:lpstr>معطيات ضرورية</vt:lpstr>
      <vt:lpstr>ضبط مفاهيم الدراسة</vt:lpstr>
      <vt:lpstr>منظومات الحماية الاجتماعية</vt:lpstr>
      <vt:lpstr>وظائف الحماية الاجتماعية</vt:lpstr>
      <vt:lpstr>معايير تقييم الحماية الاجتماعية</vt:lpstr>
      <vt:lpstr>الحماية الاجتماعية الحساسة والتحويلية للأطفال العاملين</vt:lpstr>
      <vt:lpstr>واقع عمالة الأطفال عالميا وإقليميا: </vt:lpstr>
      <vt:lpstr>أسباب وأرقام :</vt:lpstr>
      <vt:lpstr>PowerPoint Presentation</vt:lpstr>
      <vt:lpstr>واقع الحماية الاجتماعية في المنطقة العربية إشكاليات تنعكس علي الأطفال</vt:lpstr>
      <vt:lpstr>PowerPoint Presentation</vt:lpstr>
      <vt:lpstr>PowerPoint Presentation</vt:lpstr>
      <vt:lpstr>تجارب مكافحة عمالة الأطفال الحاجة للتقييم العلمي الموضوعي</vt:lpstr>
      <vt:lpstr>PowerPoint Presentation</vt:lpstr>
      <vt:lpstr>نحو رؤية استباقية ومرنة للحماية الاجتماعية للأطفال العاملين</vt:lpstr>
      <vt:lpstr>الالتزام بالتوجهات الدولية</vt:lpstr>
      <vt:lpstr>PowerPoint Presentation</vt:lpstr>
      <vt:lpstr>أبعاد الرؤية المقترحة</vt:lpstr>
      <vt:lpstr>التحول من منظور التدخلات إلي اقتراب النظام أو النسق </vt:lpstr>
      <vt:lpstr>PowerPoint Presentation</vt:lpstr>
      <vt:lpstr>المدخل متعدد الدوائر والمستويات </vt:lpstr>
      <vt:lpstr>المدخل التكاملي للحماية الاجتماعية للأطفال العاملين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howaida roman</dc:creator>
  <cp:lastModifiedBy>howaida roman</cp:lastModifiedBy>
  <cp:revision>5</cp:revision>
  <dcterms:created xsi:type="dcterms:W3CDTF">2025-11-26T11:09:13Z</dcterms:created>
  <dcterms:modified xsi:type="dcterms:W3CDTF">2025-11-26T14:37:23Z</dcterms:modified>
</cp:coreProperties>
</file>